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322" r:id="rId2"/>
    <p:sldId id="349" r:id="rId3"/>
    <p:sldId id="332" r:id="rId4"/>
    <p:sldId id="325" r:id="rId5"/>
    <p:sldId id="374" r:id="rId6"/>
    <p:sldId id="369" r:id="rId7"/>
    <p:sldId id="339" r:id="rId8"/>
    <p:sldId id="371" r:id="rId9"/>
    <p:sldId id="354" r:id="rId10"/>
    <p:sldId id="372" r:id="rId11"/>
    <p:sldId id="373" r:id="rId12"/>
    <p:sldId id="344" r:id="rId13"/>
    <p:sldId id="370" r:id="rId14"/>
    <p:sldId id="340" r:id="rId15"/>
    <p:sldId id="345" r:id="rId16"/>
    <p:sldId id="366" r:id="rId17"/>
    <p:sldId id="346" r:id="rId18"/>
    <p:sldId id="365" r:id="rId19"/>
    <p:sldId id="367" r:id="rId20"/>
    <p:sldId id="368" r:id="rId21"/>
    <p:sldId id="342" r:id="rId22"/>
    <p:sldId id="364" r:id="rId23"/>
    <p:sldId id="347" r:id="rId24"/>
    <p:sldId id="34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BC25E"/>
    <a:srgbClr val="9CD8C8"/>
    <a:srgbClr val="84BA6E"/>
    <a:srgbClr val="5B9145"/>
    <a:srgbClr val="85EF8A"/>
    <a:srgbClr val="456E34"/>
    <a:srgbClr val="3A5E2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2903" autoAdjust="0"/>
  </p:normalViewPr>
  <p:slideViewPr>
    <p:cSldViewPr>
      <p:cViewPr varScale="1">
        <p:scale>
          <a:sx n="76" d="100"/>
          <a:sy n="76" d="100"/>
        </p:scale>
        <p:origin x="1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4.xml"/><Relationship Id="rId1" Type="http://schemas.openxmlformats.org/officeDocument/2006/relationships/slide" Target="slides/slide1.xml"/><Relationship Id="rId6" Type="http://schemas.openxmlformats.org/officeDocument/2006/relationships/slide" Target="slides/slide24.xml"/><Relationship Id="rId5" Type="http://schemas.openxmlformats.org/officeDocument/2006/relationships/slide" Target="slides/slide23.xml"/><Relationship Id="rId4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F8773334-0C7B-4A89-ADD1-9C8F7750573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000" b="1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CDEBAA56-9F52-43DD-9022-6001C029059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1EA5082-4CC1-4811-9D53-89B798C8968E}" type="slidenum">
              <a:rPr lang="zh-CN" altLang="en-US"/>
              <a:pPr eaLnBrk="1" hangingPunct="1"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F4E6D51-A5BC-4514-94D0-400AF1254400}" type="slidenum">
              <a:rPr lang="zh-CN" altLang="en-US"/>
              <a:pPr eaLnBrk="1" hangingPunct="1"/>
              <a:t>22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0" y="1600200"/>
            <a:ext cx="9144000" cy="0"/>
          </a:xfrm>
          <a:prstGeom prst="line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0" y="5257800"/>
            <a:ext cx="9144000" cy="0"/>
          </a:xfrm>
          <a:prstGeom prst="line">
            <a:avLst/>
          </a:prstGeom>
          <a:noFill/>
          <a:ln w="63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pic>
        <p:nvPicPr>
          <p:cNvPr id="7" name="标题 1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800" y="762000"/>
            <a:ext cx="8040688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267200"/>
            <a:ext cx="3962400" cy="914400"/>
          </a:xfrm>
        </p:spPr>
        <p:txBody>
          <a:bodyPr lIns="91440" tIns="18000" rIns="91440"/>
          <a:lstStyle>
            <a:lvl1pPr marL="0" indent="0" algn="ctr">
              <a:buFont typeface="Wingdings" pitchFamily="2" charset="2"/>
              <a:buNone/>
              <a:defRPr sz="2400"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207885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1676400" y="2133600"/>
            <a:ext cx="5334000" cy="914400"/>
          </a:xfrm>
        </p:spPr>
        <p:txBody>
          <a:bodyPr lIns="91440" rIns="91440" anchor="t"/>
          <a:lstStyle>
            <a:lvl1pPr>
              <a:defRPr sz="3200"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588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12D3DC-42A1-42BB-B1C9-CEA1D8BAABB7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304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43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43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DBDF8A-114D-44BA-B49E-76862387E49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8622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0B95AC-11F2-4AEA-A42C-DD81715E372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8076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6E3E8-6CC8-44FC-9E81-5772BA3FCF18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936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3D57DF-81E8-45AC-BD0A-2605BC2E1E06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804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F23AF0-C034-4998-B44F-DDF14D7BEB81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3698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8A0B23-FF65-40B5-A1C7-47C53F3D711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9801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21ECBA-F36D-4D76-ADE9-0DA756A6AE1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300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05AF76-E3F2-463A-9990-41895BAB2BD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963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25F3A6-AF10-4F19-A9AE-F1AE8562623F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093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36D5C4-B7C2-4954-919C-599C33CA156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927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7" descr="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0" name="Rectangle 2"/>
          <p:cNvSpPr>
            <a:spLocks noChangeArrowheads="1"/>
          </p:cNvSpPr>
          <p:nvPr/>
        </p:nvSpPr>
        <p:spPr bwMode="hidden">
          <a:xfrm>
            <a:off x="0" y="6477000"/>
            <a:ext cx="9144000" cy="381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Main Slide Title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Level One</a:t>
            </a:r>
          </a:p>
          <a:p>
            <a:pPr lvl="1"/>
            <a:r>
              <a:rPr lang="en-US" altLang="zh-CN" smtClean="0"/>
              <a:t>Level Two</a:t>
            </a:r>
          </a:p>
          <a:p>
            <a:pPr lvl="2"/>
            <a:r>
              <a:rPr lang="en-US" altLang="zh-CN" smtClean="0"/>
              <a:t>Level Three</a:t>
            </a:r>
          </a:p>
          <a:p>
            <a:pPr lvl="3"/>
            <a:r>
              <a:rPr lang="en-US" altLang="zh-CN" smtClean="0"/>
              <a:t>Level Four</a:t>
            </a:r>
          </a:p>
          <a:p>
            <a:pPr lvl="4"/>
            <a:r>
              <a:rPr lang="en-US" altLang="zh-CN" smtClean="0"/>
              <a:t>Level Five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534150"/>
            <a:ext cx="411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6840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rgbClr val="443329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2011-03-22</a:t>
            </a:r>
            <a:r>
              <a:rPr lang="en-US" altLang="zh-CN">
                <a:latin typeface="+mn-lt"/>
              </a:rPr>
              <a:t>       </a:t>
            </a:r>
            <a:r>
              <a:rPr lang="en-US" altLang="zh-CN"/>
              <a:t>         </a:t>
            </a:r>
            <a:r>
              <a:rPr lang="zh-CN" altLang="en-US"/>
              <a:t>数字化资源质量检测系统</a:t>
            </a:r>
            <a:r>
              <a:rPr lang="zh-CN" altLang="en-US" sz="1200"/>
              <a:t> </a:t>
            </a:r>
            <a:endParaRPr lang="en-US" altLang="zh-CN" sz="800"/>
          </a:p>
          <a:p>
            <a:pPr>
              <a:defRPr/>
            </a:pPr>
            <a:endParaRPr lang="zh-CN" altLang="en-US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534150"/>
            <a:ext cx="12192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6840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43329"/>
                </a:solidFill>
                <a:latin typeface="Times New Roman" panose="02020603050405020304" pitchFamily="18" charset="0"/>
              </a:defRPr>
            </a:lvl1pPr>
          </a:lstStyle>
          <a:p>
            <a:fld id="{98B2841F-913B-4737-B5BD-17F9D9FBD5A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06857" name="Line 9"/>
          <p:cNvSpPr>
            <a:spLocks noChangeShapeType="1"/>
          </p:cNvSpPr>
          <p:nvPr/>
        </p:nvSpPr>
        <p:spPr bwMode="auto">
          <a:xfrm flipV="1">
            <a:off x="1524000" y="152400"/>
            <a:ext cx="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206858" name="Text Box 10"/>
          <p:cNvSpPr txBox="1">
            <a:spLocks noChangeArrowheads="1"/>
          </p:cNvSpPr>
          <p:nvPr/>
        </p:nvSpPr>
        <p:spPr bwMode="auto">
          <a:xfrm>
            <a:off x="6981825" y="6553200"/>
            <a:ext cx="2162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zh-CN" sz="1400">
                <a:solidFill>
                  <a:schemeClr val="bg1"/>
                </a:solidFill>
                <a:latin typeface="华文行楷" pitchFamily="2" charset="-122"/>
                <a:ea typeface="华文行楷" pitchFamily="2" charset="-122"/>
              </a:rPr>
              <a:t>CADAL</a:t>
            </a:r>
            <a:r>
              <a:rPr lang="zh-CN" altLang="en-US" sz="1400">
                <a:solidFill>
                  <a:schemeClr val="bg1"/>
                </a:solidFill>
                <a:latin typeface="华文行楷" pitchFamily="2" charset="-122"/>
                <a:ea typeface="华文行楷" pitchFamily="2" charset="-122"/>
              </a:rPr>
              <a:t>管理中心  司红岩</a:t>
            </a:r>
            <a:endParaRPr lang="en-US" altLang="zh-CN" sz="1400">
              <a:solidFill>
                <a:schemeClr val="bg1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206862" name="Line 14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635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206863" name="Line 15"/>
          <p:cNvSpPr>
            <a:spLocks noChangeShapeType="1"/>
          </p:cNvSpPr>
          <p:nvPr/>
        </p:nvSpPr>
        <p:spPr bwMode="auto">
          <a:xfrm>
            <a:off x="457200" y="12954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pic>
        <p:nvPicPr>
          <p:cNvPr id="2060" name="标题 1"/>
          <p:cNvPicPr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-152400"/>
            <a:ext cx="548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4332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43329"/>
          </a:solidFill>
          <a:latin typeface="宋体" charset="-122"/>
          <a:ea typeface="宋体" charset="-122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43329"/>
          </a:solidFill>
          <a:latin typeface="宋体" charset="-122"/>
          <a:ea typeface="宋体" charset="-122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43329"/>
          </a:solidFill>
          <a:latin typeface="宋体" charset="-122"/>
          <a:ea typeface="宋体" charset="-122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443329"/>
          </a:solidFill>
          <a:latin typeface="宋体" charset="-122"/>
          <a:ea typeface="宋体" charset="-122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443329"/>
          </a:solidFill>
          <a:latin typeface="宋体" charset="-122"/>
          <a:ea typeface="宋体" charset="-122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443329"/>
          </a:solidFill>
          <a:latin typeface="宋体" charset="-122"/>
          <a:ea typeface="宋体" charset="-122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443329"/>
          </a:solidFill>
          <a:latin typeface="宋体" charset="-122"/>
          <a:ea typeface="宋体" charset="-122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443329"/>
          </a:solidFill>
          <a:latin typeface="宋体" charset="-122"/>
          <a:ea typeface="宋体" charset="-122"/>
          <a:cs typeface="Arial" charset="0"/>
        </a:defRPr>
      </a:lvl9pPr>
    </p:titleStyle>
    <p:bodyStyle>
      <a:lvl1pPr marL="192088" indent="-192088" algn="l" rtl="0" eaLnBrk="0" fontAlgn="base" hangingPunct="0">
        <a:spcBef>
          <a:spcPct val="40000"/>
        </a:spcBef>
        <a:spcAft>
          <a:spcPct val="0"/>
        </a:spcAft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185738" algn="l" rtl="0" eaLnBrk="0" fontAlgn="base" hangingPunct="0">
        <a:spcBef>
          <a:spcPct val="40000"/>
        </a:spcBef>
        <a:spcAft>
          <a:spcPct val="0"/>
        </a:spcAft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768350" indent="-193675" algn="l" rtl="0" eaLnBrk="0" fontAlgn="base" hangingPunct="0">
        <a:spcBef>
          <a:spcPct val="4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052513" indent="-180975" algn="l" rtl="0" eaLnBrk="0" fontAlgn="base" hangingPunct="0">
        <a:spcBef>
          <a:spcPct val="40000"/>
        </a:spcBef>
        <a:spcAft>
          <a:spcPct val="0"/>
        </a:spcAft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381125" indent="-146050" algn="l" rtl="0" eaLnBrk="0" fontAlgn="base" hangingPunct="0">
        <a:spcBef>
          <a:spcPct val="40000"/>
        </a:spcBef>
        <a:spcAft>
          <a:spcPct val="0"/>
        </a:spcAft>
        <a:buFont typeface="Arial" panose="020B0604020202020204" pitchFamily="34" charset="0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5pPr>
      <a:lvl6pPr marL="1838325" indent="-146050" algn="l" rtl="0" fontAlgn="base">
        <a:spcBef>
          <a:spcPct val="40000"/>
        </a:spcBef>
        <a:spcAft>
          <a:spcPct val="0"/>
        </a:spcAft>
        <a:buFont typeface="Arial" charset="0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2295525" indent="-146050" algn="l" rtl="0" fontAlgn="base">
        <a:spcBef>
          <a:spcPct val="40000"/>
        </a:spcBef>
        <a:spcAft>
          <a:spcPct val="0"/>
        </a:spcAft>
        <a:buFont typeface="Arial" charset="0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2752725" indent="-146050" algn="l" rtl="0" fontAlgn="base">
        <a:spcBef>
          <a:spcPct val="40000"/>
        </a:spcBef>
        <a:spcAft>
          <a:spcPct val="0"/>
        </a:spcAft>
        <a:buFont typeface="Arial" charset="0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3209925" indent="-146050" algn="l" rtl="0" fontAlgn="base">
        <a:spcBef>
          <a:spcPct val="40000"/>
        </a:spcBef>
        <a:spcAft>
          <a:spcPct val="0"/>
        </a:spcAft>
        <a:buFont typeface="Arial" charset="0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&#25253;&#21578;&#29992;&#34920;&#26684;/16_A-ZY00015_20110316&#32456;&#26816;.xlsx" TargetMode="External"/><Relationship Id="rId3" Type="http://schemas.openxmlformats.org/officeDocument/2006/relationships/hyperlink" Target="&#25253;&#21578;&#29992;&#34920;&#26684;/&#26426;&#26816;_16_A-ZY00015_20110316.xls" TargetMode="External"/><Relationship Id="rId7" Type="http://schemas.openxmlformats.org/officeDocument/2006/relationships/hyperlink" Target="&#25253;&#21578;&#29992;&#34920;&#26684;/16_A-ZY00015_20110316_ToUnit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&#25253;&#21578;&#29992;&#34920;&#26684;/16_A-ZY00015_20110316_ToCenter.pdf" TargetMode="External"/><Relationship Id="rId5" Type="http://schemas.openxmlformats.org/officeDocument/2006/relationships/hyperlink" Target="file:///D:\&#25968;&#25454;&#37096;&#26377;&#20851;&#25991;&#20214;\&#40614;&#36798;&#26426;&#22120;&#20154;&#24037;&#36136;&#26816;&#21333;\&#20154;&#22823;&#36136;&#26816;&#25968;&#25454;&#21333;\&#20154;&#22823;\16_A-ZY00015_20101223_ToUnit.pdf" TargetMode="External"/><Relationship Id="rId4" Type="http://schemas.openxmlformats.org/officeDocument/2006/relationships/hyperlink" Target="file:///D:\&#25968;&#25454;&#37096;&#26377;&#20851;&#25991;&#20214;\&#40614;&#36798;&#26426;&#22120;&#20154;&#24037;&#36136;&#26816;&#21333;\&#20154;&#22823;&#36136;&#26816;&#25968;&#25454;&#21333;\&#20154;&#22823;\16_A-ZY00015_20101223.xl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&#25253;&#21578;&#29992;&#34920;&#26684;/&#21152;&#24037;&#21333;&#20301;&#21453;&#39304;&#30340;&#38382;&#39064;.do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chemeClr val="accent2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CADAL</a:t>
            </a:r>
            <a:r>
              <a:rPr lang="zh-CN" altLang="en-US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管理中心  司红岩</a:t>
            </a:r>
          </a:p>
          <a:p>
            <a:pPr eaLnBrk="1" hangingPunct="1">
              <a:defRPr/>
            </a:pPr>
            <a:r>
              <a:rPr lang="en-US" altLang="zh-CN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2011-03-23</a:t>
            </a:r>
            <a:endParaRPr lang="en-GB" altLang="zh-CN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2133600"/>
            <a:ext cx="6553200" cy="9144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8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数字化资源质量检测系统</a:t>
            </a:r>
            <a:endParaRPr lang="en-GB" sz="3800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</a:t>
            </a:r>
            <a:endParaRPr lang="zh-CN" altLang="en-US" sz="3200" dirty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50292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14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、语种检查：目前只有英语和中文的，所以语言代码只要对应查世界语言代码表中的英文和中文即可。如以后有新的语种，必须遵循世界语种代码表。</a:t>
            </a:r>
            <a:endParaRPr lang="en-US" altLang="zh-CN" sz="22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15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、实际的页数要与查重库中标注的一致。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16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、正在质检的</a:t>
            </a:r>
            <a:r>
              <a:rPr lang="en-US" altLang="zh-CN" sz="2200" b="1" dirty="0" err="1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bookID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与已经入库的</a:t>
            </a:r>
            <a:r>
              <a:rPr lang="en-US" altLang="zh-CN" sz="2200" b="1" dirty="0" err="1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bookID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重复、元数据不同或者</a:t>
            </a:r>
            <a:r>
              <a:rPr lang="en-US" altLang="zh-CN" sz="2200" b="1" dirty="0" err="1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bookID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相同、元数据也相同。</a:t>
            </a:r>
            <a:endParaRPr lang="en-US" altLang="zh-CN" sz="22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 </a:t>
            </a: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17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、目录中的导航文件链接是否有效，如果存在空链接，即质检不合格。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18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、导航文件（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a.opf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）是否缺少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&lt;manifest&gt;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节点，如缺少，即质检不合格。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zh-CN" altLang="en-US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2011-03-22</a:t>
            </a:r>
            <a:r>
              <a:rPr lang="en-US" altLang="zh-CN" smtClean="0">
                <a:latin typeface="+mn-lt"/>
              </a:rPr>
              <a:t>       </a:t>
            </a:r>
            <a:r>
              <a:rPr lang="en-US" altLang="zh-CN" smtClean="0"/>
              <a:t>         </a:t>
            </a:r>
            <a:r>
              <a:rPr lang="zh-CN" altLang="en-US" smtClean="0"/>
              <a:t>数字化资源质量检测系统</a:t>
            </a:r>
            <a:r>
              <a:rPr lang="zh-CN" altLang="en-US" sz="1200" smtClean="0"/>
              <a:t> </a:t>
            </a:r>
            <a:endParaRPr lang="en-US" altLang="zh-CN" sz="800" smtClean="0"/>
          </a:p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C9623BD-7636-47B1-9E47-8D21DAA747DD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</a:t>
            </a:r>
            <a:endParaRPr lang="zh-CN" altLang="en-US" sz="3200" dirty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19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、导航文件（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a.opf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）是否缺少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&lt;guide&gt;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节点，如缺少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,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即质检不合格。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20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、资源指定类型：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12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种类型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zh-CN" alt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2011-03-22</a:t>
            </a:r>
            <a:r>
              <a:rPr lang="en-US" altLang="zh-CN" smtClean="0">
                <a:latin typeface="+mn-lt"/>
              </a:rPr>
              <a:t>       </a:t>
            </a:r>
            <a:r>
              <a:rPr lang="en-US" altLang="zh-CN" smtClean="0"/>
              <a:t>         </a:t>
            </a:r>
            <a:r>
              <a:rPr lang="zh-CN" altLang="en-US" smtClean="0"/>
              <a:t>数字化资源质量检测系统</a:t>
            </a:r>
            <a:r>
              <a:rPr lang="zh-CN" altLang="en-US" sz="1200" smtClean="0"/>
              <a:t> </a:t>
            </a:r>
            <a:endParaRPr lang="en-US" altLang="zh-CN" sz="800" smtClean="0"/>
          </a:p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67A200F-E73E-416B-928E-945802C730FB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11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2011-03-23</a:t>
            </a:r>
            <a:r>
              <a:rPr lang="en-US" altLang="zh-CN" dirty="0" smtClean="0">
                <a:latin typeface="宋体" charset="-122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/>
              <a:t>数字化资源质量检测系统</a:t>
            </a:r>
            <a:r>
              <a:rPr lang="zh-CN" altLang="en-US" sz="1200" dirty="0"/>
              <a:t> </a:t>
            </a:r>
            <a:endParaRPr lang="en-US" altLang="zh-CN" sz="800" dirty="0"/>
          </a:p>
          <a:p>
            <a:pPr>
              <a:defRPr/>
            </a:pPr>
            <a:endParaRPr lang="zh-CN" altLang="en-US" sz="700" dirty="0"/>
          </a:p>
        </p:txBody>
      </p:sp>
      <p:sp>
        <p:nvSpPr>
          <p:cNvPr id="22531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A87AF64-65F3-4CED-9FA1-93BD1C222C24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12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机器质检通过率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34290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机器质检是检查所有提交的图书，以上所标明的任何一项有错误，该书不合格，如果一册书有多项错误，不重复计数。</a:t>
            </a:r>
          </a:p>
          <a:p>
            <a:pPr indent="34290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机器质检通过率</a:t>
            </a: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=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该批次中机器质检合格的图书量</a:t>
            </a: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/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该批次的图书量</a:t>
            </a:r>
            <a:r>
              <a:rPr 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*</a:t>
            </a: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%</a:t>
            </a:r>
            <a:r>
              <a:rPr lang="zh-CN" altLang="en-US" sz="2200" b="1" dirty="0" smtClean="0">
                <a:latin typeface="华文中宋" pitchFamily="2" charset="-122"/>
                <a:ea typeface="华文中宋" pitchFamily="2" charset="-122"/>
              </a:rPr>
              <a:t>；</a:t>
            </a:r>
          </a:p>
          <a:p>
            <a:pPr indent="34290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鉴于一期的图书质量统计和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GB/T14162-1993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产品质量监督计数抽样程序和抽样表，机器质检合格标准定为</a:t>
            </a: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98%</a:t>
            </a:r>
            <a:endParaRPr lang="zh-CN" altLang="en-US" sz="2200" b="1" dirty="0" smtClean="0">
              <a:latin typeface="华文中宋" pitchFamily="2" charset="-122"/>
              <a:ea typeface="华文中宋" pitchFamily="2" charset="-122"/>
            </a:endParaRPr>
          </a:p>
          <a:p>
            <a:pPr indent="342900"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机器质检通过率达到合格标准，可以进入下一步人工质检；不合格则退回加工单位，重新质检全部数据，修改错误数据，再提交。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zh-CN" altLang="en-US" sz="2200" dirty="0" smtClean="0"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人工质检</a:t>
            </a:r>
            <a:endParaRPr lang="zh-CN" altLang="en-US" sz="3200" dirty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2011-03-22</a:t>
            </a:r>
            <a:r>
              <a:rPr lang="en-US" altLang="zh-CN" smtClean="0">
                <a:latin typeface="+mn-lt"/>
              </a:rPr>
              <a:t>       </a:t>
            </a:r>
            <a:r>
              <a:rPr lang="en-US" altLang="zh-CN" smtClean="0"/>
              <a:t>         </a:t>
            </a:r>
            <a:r>
              <a:rPr lang="zh-CN" altLang="en-US" smtClean="0"/>
              <a:t>数字化资源质量检测系统</a:t>
            </a:r>
            <a:r>
              <a:rPr lang="zh-CN" altLang="en-US" sz="1200" smtClean="0"/>
              <a:t> </a:t>
            </a:r>
            <a:endParaRPr lang="en-US" altLang="zh-CN" sz="800" smtClean="0"/>
          </a:p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7205EB7-DB06-4BF9-A6C5-35BCE6F8A7A5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13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9394" name="Picture 2" descr="C:\Documents and Settings\cadal\My Documents\人工质检图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371600"/>
            <a:ext cx="8305800" cy="502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人工质检</a:t>
            </a:r>
            <a:endParaRPr lang="en-US" altLang="zh-CN" sz="3200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5" name="内容占位符 24"/>
          <p:cNvSpPr>
            <a:spLocks noGrp="1"/>
          </p:cNvSpPr>
          <p:nvPr>
            <p:ph idx="1"/>
          </p:nvPr>
        </p:nvSpPr>
        <p:spPr>
          <a:xfrm>
            <a:off x="0" y="1371600"/>
            <a:ext cx="9372600" cy="5029200"/>
          </a:xfrm>
        </p:spPr>
        <p:txBody>
          <a:bodyPr/>
          <a:lstStyle/>
          <a:p>
            <a:pPr indent="192088"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人工质检项目与之前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CADAL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管理中心的质检项目基本一致，</a:t>
            </a:r>
            <a:endParaRPr lang="en-US" altLang="zh-CN" sz="22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 indent="192088" eaLnBrk="1" hangingPunct="1">
              <a:buFont typeface="Wingdings" panose="05000000000000000000" pitchFamily="2" charset="2"/>
              <a:buNone/>
              <a:defRPr/>
            </a:pP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质检中常出现的错误：</a:t>
            </a:r>
          </a:p>
          <a:p>
            <a:pPr indent="192088">
              <a:buFont typeface="Wingdings" panose="05000000000000000000" pitchFamily="2" charset="2"/>
              <a:buNone/>
              <a:defRPr/>
            </a:pPr>
            <a:endParaRPr lang="zh-CN" altLang="en-US" sz="2200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2355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2011-03-23</a:t>
            </a:r>
            <a:r>
              <a:rPr lang="en-US" altLang="zh-CN" dirty="0" smtClean="0">
                <a:latin typeface="宋体" charset="-122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/>
              <a:t>数字化资源质量检测系统</a:t>
            </a:r>
            <a:r>
              <a:rPr lang="zh-CN" altLang="en-US" sz="1200" dirty="0"/>
              <a:t> </a:t>
            </a:r>
            <a:endParaRPr lang="en-US" altLang="zh-CN" sz="800" dirty="0"/>
          </a:p>
          <a:p>
            <a:pPr>
              <a:defRPr/>
            </a:pPr>
            <a:endParaRPr lang="zh-CN" altLang="en-US" sz="700" dirty="0"/>
          </a:p>
        </p:txBody>
      </p:sp>
      <p:sp>
        <p:nvSpPr>
          <p:cNvPr id="2355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9B0C1B2-6DAD-4DDA-8399-357BCA9AF5B7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14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图示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8027988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2011-03-23</a:t>
            </a:r>
            <a:r>
              <a:rPr lang="en-US" altLang="zh-CN" dirty="0" smtClean="0">
                <a:latin typeface="宋体" charset="-122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/>
              <a:t>数字化资源质量检测系统</a:t>
            </a:r>
            <a:r>
              <a:rPr lang="zh-CN" altLang="en-US" sz="1200" dirty="0"/>
              <a:t> </a:t>
            </a:r>
            <a:endParaRPr lang="en-US" altLang="zh-CN" sz="800" dirty="0"/>
          </a:p>
          <a:p>
            <a:pPr>
              <a:defRPr/>
            </a:pPr>
            <a:endParaRPr lang="zh-CN" altLang="en-US" sz="700" dirty="0"/>
          </a:p>
        </p:txBody>
      </p:sp>
      <p:sp>
        <p:nvSpPr>
          <p:cNvPr id="24579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66C4D9B-1305-4796-93E4-72EF75224D3A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15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人工质检通过率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342900"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21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人工质检对同一批次图书采取抽检的方式，抽检的比例根据各个单位的实际情况有所区分。</a:t>
            </a:r>
          </a:p>
          <a:p>
            <a:pPr indent="342900"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21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具体方法：根据一期各个单位质检的情况，一期错误比较多的单位，抽检的比率相应提高。</a:t>
            </a:r>
          </a:p>
          <a:p>
            <a:pPr indent="342900"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21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人工质检通过率</a:t>
            </a:r>
            <a:r>
              <a:rPr lang="en-US" altLang="zh-CN" sz="21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=</a:t>
            </a:r>
            <a:r>
              <a:rPr lang="zh-CN" altLang="en-US" sz="21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该批次人工质检合格的图书量</a:t>
            </a:r>
            <a:r>
              <a:rPr lang="en-US" altLang="zh-CN" sz="21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/</a:t>
            </a:r>
            <a:r>
              <a:rPr lang="zh-CN" altLang="en-US" sz="21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该批次抽检的图书量</a:t>
            </a:r>
            <a:r>
              <a:rPr lang="en-US" sz="21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*</a:t>
            </a:r>
            <a:r>
              <a:rPr lang="en-US" altLang="zh-CN" sz="21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%</a:t>
            </a:r>
            <a:endParaRPr lang="zh-CN" altLang="en-US" sz="21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42900"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21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根据</a:t>
            </a:r>
            <a:r>
              <a:rPr lang="en-US" altLang="zh-CN" sz="21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GB/T14162-1993</a:t>
            </a:r>
            <a:r>
              <a:rPr lang="zh-CN" altLang="en-US" sz="21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产品质量监督计数抽样程序和抽样表，人工质检的合格标准定为</a:t>
            </a:r>
            <a:r>
              <a:rPr lang="en-US" altLang="zh-CN" sz="21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95% </a:t>
            </a:r>
            <a:endParaRPr lang="zh-CN" altLang="en-US" sz="2100" b="1" dirty="0" smtClean="0">
              <a:solidFill>
                <a:srgbClr val="FF0000"/>
              </a:solidFill>
              <a:latin typeface="华文中宋" pitchFamily="2" charset="-122"/>
              <a:ea typeface="华文中宋" pitchFamily="2" charset="-122"/>
            </a:endParaRPr>
          </a:p>
          <a:p>
            <a:pPr indent="342900"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21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人工质检通过率达到合格标准，可以进入下一步终检，不合格则退回加工单位，重新质检全部数据，修改错误数据，再提交。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zh-CN" alt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CADAL</a:t>
            </a: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管理中心终检</a:t>
            </a:r>
            <a:endParaRPr lang="zh-CN" altLang="en-US" sz="3200" dirty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en-US" altLang="zh-CN" sz="24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终检对同一批次的图书也是按一定比例抽检的</a:t>
            </a:r>
            <a:endParaRPr lang="en-US" altLang="zh-CN" sz="24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终检抽取图书有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部分：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A+B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        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 A=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人工质检图书量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*50%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         B=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和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A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同数量的人工未质检的图书</a:t>
            </a:r>
            <a:endParaRPr lang="en-US" altLang="zh-CN" sz="24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       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altLang="zh-CN" sz="24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zh-CN" altLang="en-US" sz="2400" b="1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2011-03-23</a:t>
            </a:r>
            <a:r>
              <a:rPr lang="en-US" altLang="zh-CN" dirty="0" smtClean="0">
                <a:latin typeface="+mn-lt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数字化资源质量检测系统</a:t>
            </a:r>
            <a:r>
              <a:rPr lang="zh-CN" altLang="en-US" sz="1200" dirty="0" smtClean="0"/>
              <a:t> </a:t>
            </a:r>
            <a:endParaRPr lang="en-US" altLang="zh-CN" sz="800" dirty="0" smtClean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69F5A61-61B7-45CB-B085-16472B1F37BB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2011-03-23</a:t>
            </a:r>
            <a:r>
              <a:rPr lang="en-US" altLang="zh-CN" dirty="0" smtClean="0">
                <a:latin typeface="宋体" charset="-122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/>
              <a:t>数字化资源质量检测系统</a:t>
            </a:r>
            <a:r>
              <a:rPr lang="zh-CN" altLang="en-US" sz="1200" dirty="0"/>
              <a:t> </a:t>
            </a:r>
            <a:endParaRPr lang="en-US" altLang="zh-CN" sz="800" dirty="0"/>
          </a:p>
          <a:p>
            <a:pPr>
              <a:defRPr/>
            </a:pPr>
            <a:endParaRPr lang="zh-CN" altLang="en-US" sz="700" dirty="0"/>
          </a:p>
        </p:txBody>
      </p:sp>
      <p:sp>
        <p:nvSpPr>
          <p:cNvPr id="25603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C16B247-6106-4B9B-B898-25EF1A970517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17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数据退回的规定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372600" cy="5029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CN" altLang="en-US" sz="1800" smtClean="0"/>
          </a:p>
        </p:txBody>
      </p:sp>
      <p:grpSp>
        <p:nvGrpSpPr>
          <p:cNvPr id="2" name="组合 9"/>
          <p:cNvGrpSpPr>
            <a:grpSpLocks/>
          </p:cNvGrpSpPr>
          <p:nvPr/>
        </p:nvGrpSpPr>
        <p:grpSpPr bwMode="auto">
          <a:xfrm>
            <a:off x="0" y="1828800"/>
            <a:ext cx="9144000" cy="3657600"/>
            <a:chOff x="-152400" y="1600200"/>
            <a:chExt cx="9144000" cy="3657600"/>
          </a:xfrm>
        </p:grpSpPr>
        <p:pic>
          <p:nvPicPr>
            <p:cNvPr id="30727" name="图示 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62128" y="1575816"/>
              <a:ext cx="9607296" cy="1627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28" name="图示 8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9936" y="3465576"/>
              <a:ext cx="9589008" cy="1798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数据退回的规定</a:t>
            </a:r>
            <a:endParaRPr lang="zh-CN" alt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内容占位符 5"/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88913" y="1352550"/>
            <a:ext cx="9351963" cy="5067300"/>
          </a:xfrm>
        </p:spPr>
      </p:pic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2011-03-23</a:t>
            </a:r>
            <a:r>
              <a:rPr lang="en-US" altLang="zh-CN" dirty="0" smtClean="0">
                <a:latin typeface="+mn-lt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数字化资源质量检测系统</a:t>
            </a:r>
            <a:r>
              <a:rPr lang="zh-CN" altLang="en-US" sz="1200" dirty="0" smtClean="0"/>
              <a:t> </a:t>
            </a:r>
            <a:endParaRPr lang="en-US" altLang="zh-CN" sz="800" dirty="0" smtClean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6C580E8-B00F-45DF-99C7-780A57684836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CN" altLang="en-US" sz="3200" smtClean="0">
                <a:solidFill>
                  <a:srgbClr val="071AD7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质检参考的相关标准规范</a:t>
            </a:r>
          </a:p>
        </p:txBody>
      </p:sp>
      <p:sp>
        <p:nvSpPr>
          <p:cNvPr id="58384" name="AutoShape 16"/>
          <p:cNvSpPr>
            <a:spLocks noChangeArrowheads="1"/>
          </p:cNvSpPr>
          <p:nvPr/>
        </p:nvSpPr>
        <p:spPr bwMode="auto">
          <a:xfrm>
            <a:off x="473075" y="1752600"/>
            <a:ext cx="1262063" cy="1714500"/>
          </a:xfrm>
          <a:prstGeom prst="homePlate">
            <a:avLst>
              <a:gd name="adj" fmla="val 13083"/>
            </a:avLst>
          </a:prstGeom>
          <a:solidFill>
            <a:schemeClr val="accent2"/>
          </a:solidFill>
          <a:ln w="635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32772" name="Text Box 17"/>
          <p:cNvSpPr txBox="1">
            <a:spLocks noChangeArrowheads="1"/>
          </p:cNvSpPr>
          <p:nvPr/>
        </p:nvSpPr>
        <p:spPr bwMode="auto">
          <a:xfrm>
            <a:off x="612775" y="2182813"/>
            <a:ext cx="982663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/>
              <a:t>国内标准</a:t>
            </a:r>
          </a:p>
        </p:txBody>
      </p:sp>
      <p:sp>
        <p:nvSpPr>
          <p:cNvPr id="32773" name="Freeform 18"/>
          <p:cNvSpPr>
            <a:spLocks/>
          </p:cNvSpPr>
          <p:nvPr/>
        </p:nvSpPr>
        <p:spPr bwMode="auto">
          <a:xfrm>
            <a:off x="1676400" y="1752600"/>
            <a:ext cx="7204075" cy="1714500"/>
          </a:xfrm>
          <a:custGeom>
            <a:avLst/>
            <a:gdLst>
              <a:gd name="T0" fmla="*/ 2147483647 w 4538"/>
              <a:gd name="T1" fmla="*/ 0 h 1080"/>
              <a:gd name="T2" fmla="*/ 0 w 4538"/>
              <a:gd name="T3" fmla="*/ 0 h 1080"/>
              <a:gd name="T4" fmla="*/ 264615598 w 4538"/>
              <a:gd name="T5" fmla="*/ 1363403518 h 1080"/>
              <a:gd name="T6" fmla="*/ 0 w 4538"/>
              <a:gd name="T7" fmla="*/ 2147483647 h 1080"/>
              <a:gd name="T8" fmla="*/ 2147483647 w 4538"/>
              <a:gd name="T9" fmla="*/ 2147483647 h 1080"/>
              <a:gd name="T10" fmla="*/ 2147483647 w 4538"/>
              <a:gd name="T11" fmla="*/ 0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38"/>
              <a:gd name="T19" fmla="*/ 0 h 1080"/>
              <a:gd name="T20" fmla="*/ 4538 w 4538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38" h="1080">
                <a:moveTo>
                  <a:pt x="4538" y="0"/>
                </a:moveTo>
                <a:lnTo>
                  <a:pt x="0" y="0"/>
                </a:lnTo>
                <a:lnTo>
                  <a:pt x="105" y="541"/>
                </a:lnTo>
                <a:lnTo>
                  <a:pt x="0" y="1080"/>
                </a:lnTo>
                <a:lnTo>
                  <a:pt x="4538" y="1080"/>
                </a:lnTo>
                <a:lnTo>
                  <a:pt x="4538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74" name="Rectangle 19"/>
          <p:cNvSpPr>
            <a:spLocks noChangeArrowheads="1"/>
          </p:cNvSpPr>
          <p:nvPr/>
        </p:nvSpPr>
        <p:spPr bwMode="auto">
          <a:xfrm>
            <a:off x="2001838" y="2097088"/>
            <a:ext cx="672465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GB/T 2828《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计数抽样检验程序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</a:p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GB/T 14162-1993 《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产品质量监督计数抽样程序及抽样表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适用于每百单位产品不合格为质量指标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)》</a:t>
            </a:r>
            <a:endParaRPr lang="zh-CN" altLang="de-DE" sz="2000" b="1">
              <a:solidFill>
                <a:srgbClr val="071AD7"/>
              </a:solidFill>
              <a:latin typeface="宋体" panose="02010600030101010101" pitchFamily="2" charset="-122"/>
            </a:endParaRPr>
          </a:p>
        </p:txBody>
      </p:sp>
      <p:sp>
        <p:nvSpPr>
          <p:cNvPr id="58388" name="AutoShape 20"/>
          <p:cNvSpPr>
            <a:spLocks noChangeArrowheads="1"/>
          </p:cNvSpPr>
          <p:nvPr/>
        </p:nvSpPr>
        <p:spPr bwMode="auto">
          <a:xfrm>
            <a:off x="473075" y="3632200"/>
            <a:ext cx="1262063" cy="1714500"/>
          </a:xfrm>
          <a:prstGeom prst="homePlate">
            <a:avLst>
              <a:gd name="adj" fmla="val 13083"/>
            </a:avLst>
          </a:prstGeom>
          <a:solidFill>
            <a:schemeClr val="accent2"/>
          </a:solidFill>
          <a:ln w="635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32776" name="Text Box 21"/>
          <p:cNvSpPr txBox="1">
            <a:spLocks noChangeArrowheads="1"/>
          </p:cNvSpPr>
          <p:nvPr/>
        </p:nvSpPr>
        <p:spPr bwMode="auto">
          <a:xfrm>
            <a:off x="612775" y="4062413"/>
            <a:ext cx="982663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800" b="1"/>
              <a:t>行业标准</a:t>
            </a:r>
          </a:p>
        </p:txBody>
      </p:sp>
      <p:sp>
        <p:nvSpPr>
          <p:cNvPr id="32777" name="Freeform 22"/>
          <p:cNvSpPr>
            <a:spLocks/>
          </p:cNvSpPr>
          <p:nvPr/>
        </p:nvSpPr>
        <p:spPr bwMode="auto">
          <a:xfrm>
            <a:off x="1676400" y="3632200"/>
            <a:ext cx="7204075" cy="1714500"/>
          </a:xfrm>
          <a:custGeom>
            <a:avLst/>
            <a:gdLst>
              <a:gd name="T0" fmla="*/ 2147483647 w 4538"/>
              <a:gd name="T1" fmla="*/ 0 h 1080"/>
              <a:gd name="T2" fmla="*/ 0 w 4538"/>
              <a:gd name="T3" fmla="*/ 0 h 1080"/>
              <a:gd name="T4" fmla="*/ 264615598 w 4538"/>
              <a:gd name="T5" fmla="*/ 1363403518 h 1080"/>
              <a:gd name="T6" fmla="*/ 0 w 4538"/>
              <a:gd name="T7" fmla="*/ 2147483647 h 1080"/>
              <a:gd name="T8" fmla="*/ 2147483647 w 4538"/>
              <a:gd name="T9" fmla="*/ 2147483647 h 1080"/>
              <a:gd name="T10" fmla="*/ 2147483647 w 4538"/>
              <a:gd name="T11" fmla="*/ 0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38"/>
              <a:gd name="T19" fmla="*/ 0 h 1080"/>
              <a:gd name="T20" fmla="*/ 4538 w 4538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38" h="1080">
                <a:moveTo>
                  <a:pt x="4538" y="0"/>
                </a:moveTo>
                <a:lnTo>
                  <a:pt x="0" y="0"/>
                </a:lnTo>
                <a:lnTo>
                  <a:pt x="105" y="541"/>
                </a:lnTo>
                <a:lnTo>
                  <a:pt x="0" y="1080"/>
                </a:lnTo>
                <a:lnTo>
                  <a:pt x="4538" y="1080"/>
                </a:lnTo>
                <a:lnTo>
                  <a:pt x="4538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2778" name="Rectangle 24"/>
          <p:cNvSpPr>
            <a:spLocks noChangeArrowheads="1"/>
          </p:cNvSpPr>
          <p:nvPr/>
        </p:nvSpPr>
        <p:spPr bwMode="auto">
          <a:xfrm>
            <a:off x="1958975" y="4365625"/>
            <a:ext cx="6724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《DA/T 31-2005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纸质档案数字化技术规范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  <a:endParaRPr lang="zh-CN" altLang="de-DE" sz="2000" b="1">
              <a:solidFill>
                <a:srgbClr val="071AD7"/>
              </a:solidFill>
              <a:latin typeface="宋体" panose="02010600030101010101" pitchFamily="2" charset="-122"/>
            </a:endParaRPr>
          </a:p>
        </p:txBody>
      </p:sp>
      <p:sp>
        <p:nvSpPr>
          <p:cNvPr id="11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2011-03-23</a:t>
            </a:r>
            <a:r>
              <a:rPr lang="en-US" altLang="zh-CN" dirty="0" smtClean="0">
                <a:latin typeface="+mn-lt"/>
              </a:rPr>
              <a:t>     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数字化资源质量检测系统</a:t>
            </a:r>
            <a:r>
              <a:rPr lang="zh-CN" altLang="en-US" sz="1200" dirty="0" smtClean="0"/>
              <a:t> </a:t>
            </a:r>
            <a:endParaRPr lang="en-US" altLang="zh-CN" sz="800" dirty="0" smtClean="0"/>
          </a:p>
          <a:p>
            <a:pPr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3200" dirty="0" smtClean="0">
                <a:solidFill>
                  <a:schemeClr val="accent2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质检管理系统建设背景</a:t>
            </a:r>
            <a:endParaRPr lang="zh-CN" altLang="en-US" sz="3200" dirty="0">
              <a:solidFill>
                <a:schemeClr val="accent2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2011-03-23</a:t>
            </a:r>
            <a:r>
              <a:rPr lang="en-US" altLang="zh-CN" dirty="0" smtClean="0">
                <a:latin typeface="+mn-lt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数字化资源质量检测系统</a:t>
            </a:r>
            <a:r>
              <a:rPr lang="zh-CN" altLang="en-US" sz="1200" dirty="0" smtClean="0"/>
              <a:t> </a:t>
            </a:r>
            <a:endParaRPr lang="en-US" altLang="zh-CN" sz="800" dirty="0" smtClean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2A6F5BB-7E36-4E97-89E3-DC30A9D155E6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029200"/>
          </a:xfrm>
        </p:spPr>
        <p:txBody>
          <a:bodyPr/>
          <a:lstStyle/>
          <a:p>
            <a:pPr indent="192088">
              <a:buFont typeface="Wingdings" panose="05000000000000000000" pitchFamily="2" charset="2"/>
              <a:buNone/>
              <a:defRPr/>
            </a:pPr>
            <a:r>
              <a:rPr lang="zh-CN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在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CADAL</a:t>
            </a:r>
            <a:r>
              <a:rPr lang="zh-CN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一期及过渡期质控部门按照管理中心要求，克服时间紧，任务重、数据质量参差不齐、数据传输困难等众多不便因素，认真仔细、恪尽职守，共计完成新数据及修改数据质检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160</a:t>
            </a:r>
            <a:r>
              <a:rPr lang="zh-CN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多万册，成功发布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130</a:t>
            </a:r>
            <a:r>
              <a:rPr lang="zh-CN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多万册，为一期建设任务的顺利完成做出了很大的贡献。同时，随着二期建设的启动，任务更重、时间更紧、参建单位更多、资源更丰富，质检工作在人力资源、业务效率、过程监控等方面也面临着一些亟待解决的困难和问题。</a:t>
            </a:r>
          </a:p>
          <a:p>
            <a:pPr indent="192088">
              <a:buFont typeface="Wingdings" panose="05000000000000000000" pitchFamily="2" charset="2"/>
              <a:buNone/>
              <a:defRPr/>
            </a:pPr>
            <a:r>
              <a:rPr lang="zh-CN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质量检测是数字化资源中的重要步骤，直接关系着发布的图书质量，更需要需要标准化流程、标准化的数据结果。 </a:t>
            </a:r>
          </a:p>
          <a:p>
            <a:pPr indent="192088">
              <a:buFont typeface="Wingdings" panose="05000000000000000000" pitchFamily="2" charset="2"/>
              <a:buNone/>
              <a:defRPr/>
            </a:pPr>
            <a:r>
              <a:rPr lang="zh-CN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所以本项目决定建设一个用于质检过程管理与监控的质量管理体系，实现以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ID</a:t>
            </a:r>
            <a:r>
              <a:rPr lang="zh-CN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为管理单元，从数据提交到数据发布整个过程的全透明高效管理。 </a:t>
            </a:r>
          </a:p>
          <a:p>
            <a:pPr indent="192088">
              <a:buFont typeface="Wingdings" panose="05000000000000000000" pitchFamily="2" charset="2"/>
              <a:buNone/>
              <a:defRPr/>
            </a:pPr>
            <a:r>
              <a:rPr lang="zh-CN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经过近一年的筹划和发开，该系统已初步应用，今天我代表</a:t>
            </a: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CADAL</a:t>
            </a:r>
            <a:r>
              <a:rPr lang="zh-CN" sz="20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管理中心质检部来报告一下，平台的工作流程、使用情况、参与各方对系统的反馈情况。 </a:t>
            </a:r>
          </a:p>
          <a:p>
            <a:pPr indent="192088">
              <a:buFont typeface="Wingdings" panose="05000000000000000000" pitchFamily="2" charset="2"/>
              <a:buNone/>
              <a:defRPr/>
            </a:pPr>
            <a:endParaRPr lang="zh-CN" altLang="en-US" sz="2000" b="1" dirty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376238" y="1676400"/>
            <a:ext cx="1262062" cy="4267200"/>
          </a:xfrm>
          <a:prstGeom prst="homePlate">
            <a:avLst>
              <a:gd name="adj" fmla="val 13083"/>
            </a:avLst>
          </a:prstGeom>
          <a:solidFill>
            <a:schemeClr val="accent2"/>
          </a:solidFill>
          <a:ln w="635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0" tIns="0" rIns="0" bIns="0" anchor="ctr">
            <a:spAutoFit/>
          </a:bodyPr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515938" y="2828925"/>
            <a:ext cx="982662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/>
              <a:t>CADAL</a:t>
            </a:r>
            <a:r>
              <a:rPr lang="zh-CN" altLang="en-US" sz="2800" b="1"/>
              <a:t>一期标准</a:t>
            </a:r>
          </a:p>
        </p:txBody>
      </p:sp>
      <p:sp>
        <p:nvSpPr>
          <p:cNvPr id="33796" name="Freeform 6"/>
          <p:cNvSpPr>
            <a:spLocks/>
          </p:cNvSpPr>
          <p:nvPr/>
        </p:nvSpPr>
        <p:spPr bwMode="auto">
          <a:xfrm>
            <a:off x="1579563" y="1676400"/>
            <a:ext cx="7204075" cy="4267200"/>
          </a:xfrm>
          <a:custGeom>
            <a:avLst/>
            <a:gdLst>
              <a:gd name="T0" fmla="*/ 2147483647 w 4538"/>
              <a:gd name="T1" fmla="*/ 0 h 1080"/>
              <a:gd name="T2" fmla="*/ 0 w 4538"/>
              <a:gd name="T3" fmla="*/ 0 h 1080"/>
              <a:gd name="T4" fmla="*/ 264615598 w 4538"/>
              <a:gd name="T5" fmla="*/ 2147483647 h 1080"/>
              <a:gd name="T6" fmla="*/ 0 w 4538"/>
              <a:gd name="T7" fmla="*/ 2147483647 h 1080"/>
              <a:gd name="T8" fmla="*/ 2147483647 w 4538"/>
              <a:gd name="T9" fmla="*/ 2147483647 h 1080"/>
              <a:gd name="T10" fmla="*/ 2147483647 w 4538"/>
              <a:gd name="T11" fmla="*/ 0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38"/>
              <a:gd name="T19" fmla="*/ 0 h 1080"/>
              <a:gd name="T20" fmla="*/ 4538 w 4538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38" h="1080">
                <a:moveTo>
                  <a:pt x="4538" y="0"/>
                </a:moveTo>
                <a:lnTo>
                  <a:pt x="0" y="0"/>
                </a:lnTo>
                <a:lnTo>
                  <a:pt x="105" y="541"/>
                </a:lnTo>
                <a:lnTo>
                  <a:pt x="0" y="1080"/>
                </a:lnTo>
                <a:lnTo>
                  <a:pt x="4538" y="1080"/>
                </a:lnTo>
                <a:lnTo>
                  <a:pt x="4538" y="0"/>
                </a:lnTo>
              </a:path>
            </a:pathLst>
          </a:cu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797" name="Rectangle 7"/>
          <p:cNvSpPr>
            <a:spLocks noChangeArrowheads="1"/>
          </p:cNvSpPr>
          <p:nvPr/>
        </p:nvSpPr>
        <p:spPr bwMode="auto">
          <a:xfrm>
            <a:off x="1905000" y="1828800"/>
            <a:ext cx="6724650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关于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CADAL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项目参建单位代码编码原则的通知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</a:p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《CADAL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数字化文本加工规范草案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</a:p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《CADAL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数字化文本元数据规范草案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</a:p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《CADAL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数字资源质量检查实施规范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</a:p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古籍元数据著录细则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</a:p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民国图书元数据著录细则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</a:p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普通图书元数据著录细则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</a:p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学位论文元数据著录细则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</a:p>
          <a:p>
            <a:pPr>
              <a:spcBef>
                <a:spcPct val="40000"/>
              </a:spcBef>
              <a:buFont typeface="Wingdings" panose="05000000000000000000" pitchFamily="2" charset="2"/>
              <a:buChar char="§"/>
            </a:pP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关于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CADAL</a:t>
            </a:r>
            <a:r>
              <a:rPr lang="zh-CN" altLang="en-US" sz="2000" b="1">
                <a:solidFill>
                  <a:srgbClr val="071AD7"/>
                </a:solidFill>
                <a:latin typeface="宋体" panose="02010600030101010101" pitchFamily="2" charset="-122"/>
              </a:rPr>
              <a:t>电子书质量检查若干意见的通知</a:t>
            </a:r>
            <a:r>
              <a:rPr lang="en-US" altLang="zh-CN" sz="2000" b="1">
                <a:solidFill>
                  <a:srgbClr val="071AD7"/>
                </a:solidFill>
                <a:latin typeface="宋体" panose="02010600030101010101" pitchFamily="2" charset="-122"/>
              </a:rPr>
              <a:t>》</a:t>
            </a:r>
            <a:endParaRPr lang="zh-CN" altLang="de-DE" sz="2000" b="1">
              <a:solidFill>
                <a:srgbClr val="071AD7"/>
              </a:solidFill>
              <a:latin typeface="宋体" panose="02010600030101010101" pitchFamily="2" charset="-122"/>
            </a:endParaRPr>
          </a:p>
        </p:txBody>
      </p:sp>
      <p:sp>
        <p:nvSpPr>
          <p:cNvPr id="33798" name="矩形 6"/>
          <p:cNvSpPr>
            <a:spLocks noChangeArrowheads="1"/>
          </p:cNvSpPr>
          <p:nvPr/>
        </p:nvSpPr>
        <p:spPr bwMode="auto">
          <a:xfrm>
            <a:off x="1600200" y="6477000"/>
            <a:ext cx="510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2011-03-23               </a:t>
            </a:r>
            <a:r>
              <a:rPr lang="zh-CN" altLang="en-US"/>
              <a:t>数字化资源质量检测系统</a:t>
            </a:r>
            <a:r>
              <a:rPr lang="zh-CN" altLang="en-US" sz="1600"/>
              <a:t> </a:t>
            </a:r>
            <a:endParaRPr lang="en-US" altLang="zh-CN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2011-03-23</a:t>
            </a:r>
            <a:r>
              <a:rPr lang="en-US" altLang="zh-CN" dirty="0" smtClean="0">
                <a:latin typeface="宋体" charset="-122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/>
              <a:t>数字化资源质量检测系统</a:t>
            </a:r>
            <a:r>
              <a:rPr lang="zh-CN" altLang="en-US" sz="1200" dirty="0"/>
              <a:t> </a:t>
            </a:r>
            <a:endParaRPr lang="en-US" altLang="zh-CN" sz="800" dirty="0"/>
          </a:p>
          <a:p>
            <a:pPr>
              <a:defRPr/>
            </a:pPr>
            <a:endParaRPr lang="zh-CN" altLang="en-US" sz="700" dirty="0"/>
          </a:p>
        </p:txBody>
      </p:sp>
      <p:sp>
        <p:nvSpPr>
          <p:cNvPr id="27651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78997F3-B42B-499E-BB02-8D8D7B765E20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685800" y="457200"/>
            <a:ext cx="7772400" cy="838200"/>
            <a:chOff x="1104" y="1736"/>
            <a:chExt cx="4560" cy="528"/>
          </a:xfrm>
        </p:grpSpPr>
        <p:sp>
          <p:nvSpPr>
            <p:cNvPr id="275461" name="AutoShape 5"/>
            <p:cNvSpPr>
              <a:spLocks noChangeArrowheads="1"/>
            </p:cNvSpPr>
            <p:nvPr/>
          </p:nvSpPr>
          <p:spPr bwMode="gray">
            <a:xfrm>
              <a:off x="1584" y="1784"/>
              <a:ext cx="4080" cy="4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  <p:sp>
          <p:nvSpPr>
            <p:cNvPr id="34824" name="AutoShape 6"/>
            <p:cNvSpPr>
              <a:spLocks noChangeArrowheads="1"/>
            </p:cNvSpPr>
            <p:nvPr/>
          </p:nvSpPr>
          <p:spPr bwMode="gray">
            <a:xfrm>
              <a:off x="1104" y="1736"/>
              <a:ext cx="528" cy="528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anose="05000000000000000000" pitchFamily="2" charset="2"/>
                <a:buChar char="§"/>
              </a:pPr>
              <a:endParaRPr lang="zh-CN" altLang="en-US" sz="3200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34825" name="Text Box 7"/>
            <p:cNvSpPr txBox="1">
              <a:spLocks noChangeArrowheads="1"/>
            </p:cNvSpPr>
            <p:nvPr/>
          </p:nvSpPr>
          <p:spPr bwMode="gray">
            <a:xfrm>
              <a:off x="1536" y="1784"/>
              <a:ext cx="345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solidFill>
                    <a:schemeClr val="tx2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系统初步应用的情况</a:t>
              </a:r>
              <a:endParaRPr lang="en-US" altLang="zh-CN" sz="32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34826" name="Text Box 8"/>
            <p:cNvSpPr txBox="1">
              <a:spLocks noChangeArrowheads="1"/>
            </p:cNvSpPr>
            <p:nvPr/>
          </p:nvSpPr>
          <p:spPr bwMode="gray">
            <a:xfrm>
              <a:off x="1104" y="1784"/>
              <a:ext cx="46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320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2</a:t>
              </a:r>
            </a:p>
          </p:txBody>
        </p:sp>
      </p:grpSp>
      <p:sp>
        <p:nvSpPr>
          <p:cNvPr id="27656" name="Rectangle 12"/>
          <p:cNvSpPr>
            <a:spLocks noChangeArrowheads="1"/>
          </p:cNvSpPr>
          <p:nvPr/>
        </p:nvSpPr>
        <p:spPr bwMode="auto">
          <a:xfrm>
            <a:off x="990600" y="2057400"/>
            <a:ext cx="7105650" cy="304641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indent="342900" fontAlgn="auto">
              <a:lnSpc>
                <a:spcPct val="150000"/>
              </a:lnSpc>
              <a:spcBef>
                <a:spcPct val="4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截止此会议召开，</a:t>
            </a: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CADAL</a:t>
            </a: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管理中心初步应用此系统质检完成</a:t>
            </a: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28688</a:t>
            </a: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册电子图书，机器质检合格率</a:t>
            </a: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98.32%</a:t>
            </a: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；人工质检</a:t>
            </a: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3251</a:t>
            </a: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册，合格数量</a:t>
            </a: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2194</a:t>
            </a: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本，合格率</a:t>
            </a: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67.49%</a:t>
            </a: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，这是总体的通过率情况。从此数据看出，目前机器质检的部分还是比较合理的，人工质检要求非常严格，因此该部分质检的通过率偏低。</a:t>
            </a:r>
          </a:p>
        </p:txBody>
      </p:sp>
      <p:sp>
        <p:nvSpPr>
          <p:cNvPr id="34822" name="Rectangle 20"/>
          <p:cNvSpPr>
            <a:spLocks noChangeArrowheads="1"/>
          </p:cNvSpPr>
          <p:nvPr/>
        </p:nvSpPr>
        <p:spPr bwMode="auto">
          <a:xfrm>
            <a:off x="1697038" y="4811713"/>
            <a:ext cx="67246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marL="342900" indent="-3429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90500" indent="-188913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330200" eaLnBrk="0" hangingPunct="0"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330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217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1" eaLnBrk="1" hangingPunct="1">
              <a:spcBef>
                <a:spcPct val="40000"/>
              </a:spcBef>
              <a:buFont typeface="Arial" panose="020B0604020202020204" pitchFamily="34" charset="0"/>
              <a:buChar char="-"/>
            </a:pPr>
            <a:r>
              <a:rPr lang="zh-CN" altLang="de-DE" sz="1200">
                <a:latin typeface="宋体" panose="02010600030101010101" pitchFamily="2" charset="-122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2011-03-23</a:t>
            </a:r>
            <a:r>
              <a:rPr lang="en-US" altLang="zh-CN" dirty="0" smtClean="0">
                <a:latin typeface="+mn-lt"/>
              </a:rPr>
              <a:t>     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数字化资源质量检测系统</a:t>
            </a:r>
            <a:r>
              <a:rPr lang="zh-CN" altLang="en-US" sz="1200" dirty="0" smtClean="0"/>
              <a:t> </a:t>
            </a:r>
            <a:endParaRPr lang="en-US" altLang="zh-CN" sz="800" dirty="0" smtClean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45FC30A5-AB8A-4CDF-B8B9-F6DE20CE9BC6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5800" y="1676400"/>
            <a:ext cx="7315200" cy="144621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 fontAlgn="auto">
              <a:spcBef>
                <a:spcPct val="4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整个质检过程中会产生</a:t>
            </a: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份文档：机器质检单、质检结果明细单（包含机器质检和人工质检）、</a:t>
            </a: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CADAL</a:t>
            </a: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管理中心终检单、质检报告单（</a:t>
            </a:r>
            <a:r>
              <a:rPr 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PDF</a:t>
            </a:r>
            <a:r>
              <a:rPr lang="zh-CN" altLang="en-US" sz="22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）、错误数据单。详细列表如下：</a:t>
            </a:r>
            <a:endParaRPr lang="zh-CN" altLang="de-DE" sz="2200" dirty="0">
              <a:solidFill>
                <a:schemeClr val="accent5">
                  <a:lumMod val="50000"/>
                </a:schemeClr>
              </a:solidFill>
              <a:latin typeface="宋体" charset="-122"/>
              <a:ea typeface="宋体" charset="-122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990600" y="3429000"/>
            <a:ext cx="7086600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587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zh-CN" altLang="en-US" sz="2200" b="1">
                <a:latin typeface="华文中宋" panose="02010600040101010101" pitchFamily="2" charset="-122"/>
                <a:ea typeface="华文中宋" panose="02010600040101010101" pitchFamily="2" charset="-122"/>
                <a:hlinkClick r:id="rId3" action="ppaction://hlinkfile"/>
              </a:rPr>
              <a:t>机器质检单</a:t>
            </a:r>
            <a:endParaRPr lang="en-US" altLang="zh-CN" sz="2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zh-CN" altLang="en-US" sz="2200" b="1">
                <a:latin typeface="华文中宋" panose="02010600040101010101" pitchFamily="2" charset="-122"/>
                <a:ea typeface="华文中宋" panose="02010600040101010101" pitchFamily="2" charset="-122"/>
                <a:hlinkClick r:id="rId4" action="ppaction://hlinkfile"/>
              </a:rPr>
              <a:t>质检结果明细单</a:t>
            </a:r>
            <a:endParaRPr lang="en-US" altLang="zh-CN" sz="2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>
              <a:spcBef>
                <a:spcPct val="40000"/>
              </a:spcBef>
              <a:buFont typeface="Wingdings 2" pitchFamily="18" charset="2"/>
              <a:buNone/>
            </a:pPr>
            <a:r>
              <a:rPr lang="zh-CN" altLang="en-US" sz="2200" b="1">
                <a:latin typeface="华文中宋" panose="02010600040101010101" pitchFamily="2" charset="-122"/>
                <a:ea typeface="华文中宋" panose="02010600040101010101" pitchFamily="2" charset="-122"/>
                <a:hlinkClick r:id="rId5" action="ppaction://hlinkfile"/>
              </a:rPr>
              <a:t> </a:t>
            </a:r>
            <a:r>
              <a:rPr lang="zh-CN" altLang="en-US" sz="2200" b="1">
                <a:latin typeface="华文中宋" panose="02010600040101010101" pitchFamily="2" charset="-122"/>
                <a:ea typeface="华文中宋" panose="02010600040101010101" pitchFamily="2" charset="-122"/>
                <a:hlinkClick r:id="rId6" action="ppaction://hlinkfile"/>
              </a:rPr>
              <a:t>质检报告单（</a:t>
            </a:r>
            <a:r>
              <a:rPr lang="en-US" altLang="zh-CN" sz="2200" b="1">
                <a:latin typeface="华文中宋" panose="02010600040101010101" pitchFamily="2" charset="-122"/>
                <a:ea typeface="华文中宋" panose="02010600040101010101" pitchFamily="2" charset="-122"/>
                <a:hlinkClick r:id="rId6" action="ppaction://hlinkfile"/>
              </a:rPr>
              <a:t>PDF</a:t>
            </a:r>
            <a:r>
              <a:rPr lang="zh-CN" altLang="en-US" sz="2200" b="1">
                <a:latin typeface="华文中宋" panose="02010600040101010101" pitchFamily="2" charset="-122"/>
                <a:ea typeface="华文中宋" panose="02010600040101010101" pitchFamily="2" charset="-122"/>
                <a:hlinkClick r:id="rId6" action="ppaction://hlinkfile"/>
              </a:rPr>
              <a:t>）</a:t>
            </a:r>
            <a:endParaRPr lang="en-US" altLang="zh-CN" sz="2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>
              <a:spcBef>
                <a:spcPct val="40000"/>
              </a:spcBef>
              <a:buFont typeface="Wingdings 2" pitchFamily="18" charset="2"/>
              <a:buNone/>
            </a:pPr>
            <a:r>
              <a:rPr lang="zh-CN" altLang="en-US" sz="2200" b="1">
                <a:latin typeface="华文中宋" panose="02010600040101010101" pitchFamily="2" charset="-122"/>
                <a:ea typeface="华文中宋" panose="02010600040101010101" pitchFamily="2" charset="-122"/>
                <a:hlinkClick r:id="rId7" action="ppaction://hlinkfile"/>
              </a:rPr>
              <a:t>质检报告单</a:t>
            </a:r>
            <a:r>
              <a:rPr lang="en-US" altLang="zh-CN" sz="2200" b="1">
                <a:latin typeface="华文中宋" panose="02010600040101010101" pitchFamily="2" charset="-122"/>
                <a:ea typeface="华文中宋" panose="02010600040101010101" pitchFamily="2" charset="-122"/>
                <a:hlinkClick r:id="rId7" action="ppaction://hlinkfile"/>
              </a:rPr>
              <a:t>(pdf)</a:t>
            </a:r>
            <a:endParaRPr lang="en-US" altLang="zh-CN" sz="2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eaLnBrk="1" hangingPunct="1">
              <a:spcBef>
                <a:spcPct val="40000"/>
              </a:spcBef>
              <a:buFont typeface="Wingdings 2" pitchFamily="18" charset="2"/>
              <a:buNone/>
            </a:pPr>
            <a:r>
              <a:rPr lang="zh-CN" altLang="en-US" sz="2200" b="1">
                <a:solidFill>
                  <a:srgbClr val="5B9145"/>
                </a:solidFill>
                <a:latin typeface="华文中宋" panose="02010600040101010101" pitchFamily="2" charset="-122"/>
                <a:ea typeface="华文中宋" panose="02010600040101010101" pitchFamily="2" charset="-122"/>
                <a:hlinkClick r:id="rId8" action="ppaction://hlinkfile"/>
              </a:rPr>
              <a:t>管理中心终检单</a:t>
            </a:r>
            <a:endParaRPr lang="en-US" altLang="zh-CN" sz="2200" b="1">
              <a:solidFill>
                <a:srgbClr val="5B9145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2011-03-23</a:t>
            </a:r>
            <a:r>
              <a:rPr lang="en-US" altLang="zh-CN" dirty="0" smtClean="0">
                <a:latin typeface="宋体" charset="-122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/>
              <a:t>数字化资源质量检测系统</a:t>
            </a:r>
            <a:r>
              <a:rPr lang="zh-CN" altLang="en-US" sz="1200" dirty="0"/>
              <a:t> </a:t>
            </a:r>
            <a:endParaRPr lang="en-US" altLang="zh-CN" sz="800" dirty="0"/>
          </a:p>
          <a:p>
            <a:pPr>
              <a:defRPr/>
            </a:pPr>
            <a:endParaRPr lang="zh-CN" altLang="en-US" sz="700" dirty="0"/>
          </a:p>
        </p:txBody>
      </p:sp>
      <p:sp>
        <p:nvSpPr>
          <p:cNvPr id="2867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6FF8489-8A81-407A-9024-DC2B1720A955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219200" y="381000"/>
            <a:ext cx="7124700" cy="914400"/>
            <a:chOff x="1032" y="1728"/>
            <a:chExt cx="4488" cy="576"/>
          </a:xfrm>
        </p:grpSpPr>
        <p:sp>
          <p:nvSpPr>
            <p:cNvPr id="280603" name="AutoShape 27"/>
            <p:cNvSpPr>
              <a:spLocks noChangeArrowheads="1"/>
            </p:cNvSpPr>
            <p:nvPr/>
          </p:nvSpPr>
          <p:spPr bwMode="gray">
            <a:xfrm>
              <a:off x="1512" y="1776"/>
              <a:ext cx="4008" cy="45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21176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  <p:sp>
          <p:nvSpPr>
            <p:cNvPr id="36890" name="AutoShape 28"/>
            <p:cNvSpPr>
              <a:spLocks noChangeArrowheads="1"/>
            </p:cNvSpPr>
            <p:nvPr/>
          </p:nvSpPr>
          <p:spPr bwMode="gray">
            <a:xfrm>
              <a:off x="1032" y="1728"/>
              <a:ext cx="648" cy="576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anose="05000000000000000000" pitchFamily="2" charset="2"/>
                <a:buChar char="§"/>
              </a:pPr>
              <a:endPara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36891" name="Text Box 29"/>
            <p:cNvSpPr txBox="1">
              <a:spLocks noChangeArrowheads="1"/>
            </p:cNvSpPr>
            <p:nvPr/>
          </p:nvSpPr>
          <p:spPr bwMode="gray">
            <a:xfrm>
              <a:off x="1608" y="1776"/>
              <a:ext cx="381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solidFill>
                    <a:schemeClr val="tx2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加工单位反馈的问题</a:t>
              </a:r>
              <a:endParaRPr lang="en-US" altLang="zh-CN" sz="32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36892" name="Text Box 30"/>
            <p:cNvSpPr txBox="1">
              <a:spLocks noChangeArrowheads="1"/>
            </p:cNvSpPr>
            <p:nvPr/>
          </p:nvSpPr>
          <p:spPr bwMode="gray">
            <a:xfrm>
              <a:off x="1224" y="1776"/>
              <a:ext cx="39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b="1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3</a:t>
              </a:r>
            </a:p>
          </p:txBody>
        </p:sp>
      </p:grpSp>
      <p:sp>
        <p:nvSpPr>
          <p:cNvPr id="28677" name="AutoShape 37"/>
          <p:cNvSpPr>
            <a:spLocks noChangeArrowheads="1"/>
          </p:cNvSpPr>
          <p:nvPr/>
        </p:nvSpPr>
        <p:spPr bwMode="auto">
          <a:xfrm>
            <a:off x="762000" y="1524000"/>
            <a:ext cx="7235825" cy="539750"/>
          </a:xfrm>
          <a:prstGeom prst="homePlate">
            <a:avLst>
              <a:gd name="adj" fmla="val 25322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28678" name="AutoShape 38"/>
          <p:cNvSpPr>
            <a:spLocks noChangeArrowheads="1"/>
          </p:cNvSpPr>
          <p:nvPr/>
        </p:nvSpPr>
        <p:spPr bwMode="auto">
          <a:xfrm>
            <a:off x="762000" y="2133600"/>
            <a:ext cx="7235825" cy="539750"/>
          </a:xfrm>
          <a:prstGeom prst="homePlate">
            <a:avLst>
              <a:gd name="adj" fmla="val 25322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28679" name="AutoShape 39"/>
          <p:cNvSpPr>
            <a:spLocks noChangeArrowheads="1"/>
          </p:cNvSpPr>
          <p:nvPr/>
        </p:nvSpPr>
        <p:spPr bwMode="auto">
          <a:xfrm>
            <a:off x="762000" y="2743200"/>
            <a:ext cx="7235825" cy="539750"/>
          </a:xfrm>
          <a:prstGeom prst="homePlate">
            <a:avLst>
              <a:gd name="adj" fmla="val 25322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28680" name="Text Box 40"/>
          <p:cNvSpPr txBox="1">
            <a:spLocks noChangeArrowheads="1"/>
          </p:cNvSpPr>
          <p:nvPr/>
        </p:nvSpPr>
        <p:spPr bwMode="auto">
          <a:xfrm>
            <a:off x="838200" y="2819400"/>
            <a:ext cx="7162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由于</a:t>
            </a:r>
            <a:r>
              <a:rPr lang="en-US" altLang="zh-CN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OEB</a:t>
            </a:r>
            <a:r>
              <a:rPr lang="zh-CN" altLang="en-US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编辑器的局限，导致目录著录与原书不符</a:t>
            </a:r>
          </a:p>
        </p:txBody>
      </p:sp>
      <p:sp>
        <p:nvSpPr>
          <p:cNvPr id="28681" name="AutoShape 41"/>
          <p:cNvSpPr>
            <a:spLocks noChangeArrowheads="1"/>
          </p:cNvSpPr>
          <p:nvPr/>
        </p:nvSpPr>
        <p:spPr bwMode="auto">
          <a:xfrm>
            <a:off x="762000" y="3429000"/>
            <a:ext cx="7235825" cy="539750"/>
          </a:xfrm>
          <a:prstGeom prst="homePlate">
            <a:avLst>
              <a:gd name="adj" fmla="val 25322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28682" name="AutoShape 42"/>
          <p:cNvSpPr>
            <a:spLocks noChangeArrowheads="1"/>
          </p:cNvSpPr>
          <p:nvPr/>
        </p:nvSpPr>
        <p:spPr bwMode="auto">
          <a:xfrm>
            <a:off x="762000" y="4038600"/>
            <a:ext cx="7235825" cy="539750"/>
          </a:xfrm>
          <a:prstGeom prst="homePlate">
            <a:avLst>
              <a:gd name="adj" fmla="val 25322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 sz="2400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8683" name="Rectangle 43"/>
          <p:cNvSpPr>
            <a:spLocks noChangeArrowheads="1"/>
          </p:cNvSpPr>
          <p:nvPr/>
        </p:nvSpPr>
        <p:spPr bwMode="auto">
          <a:xfrm>
            <a:off x="609600" y="1600200"/>
            <a:ext cx="257175" cy="2571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zh-CN" altLang="en-US" sz="1200" b="1">
                <a:solidFill>
                  <a:schemeClr val="bg1"/>
                </a:solidFill>
              </a:rPr>
              <a:t>1</a:t>
            </a:r>
            <a:endParaRPr kumimoji="1" lang="zh-CN" altLang="en-US" b="1">
              <a:solidFill>
                <a:srgbClr val="000000"/>
              </a:solidFill>
            </a:endParaRPr>
          </a:p>
        </p:txBody>
      </p:sp>
      <p:sp>
        <p:nvSpPr>
          <p:cNvPr id="28684" name="Rectangle 44"/>
          <p:cNvSpPr>
            <a:spLocks noChangeArrowheads="1"/>
          </p:cNvSpPr>
          <p:nvPr/>
        </p:nvSpPr>
        <p:spPr bwMode="auto">
          <a:xfrm>
            <a:off x="609600" y="2286000"/>
            <a:ext cx="257175" cy="2571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zh-CN" altLang="en-US" sz="1200" b="1">
                <a:solidFill>
                  <a:schemeClr val="bg1"/>
                </a:solidFill>
              </a:rPr>
              <a:t>2</a:t>
            </a:r>
            <a:endParaRPr kumimoji="1" lang="zh-CN" altLang="en-US" b="1">
              <a:solidFill>
                <a:srgbClr val="000000"/>
              </a:solidFill>
            </a:endParaRPr>
          </a:p>
        </p:txBody>
      </p:sp>
      <p:sp>
        <p:nvSpPr>
          <p:cNvPr id="28685" name="Rectangle 45"/>
          <p:cNvSpPr>
            <a:spLocks noChangeArrowheads="1"/>
          </p:cNvSpPr>
          <p:nvPr/>
        </p:nvSpPr>
        <p:spPr bwMode="auto">
          <a:xfrm>
            <a:off x="609600" y="2895600"/>
            <a:ext cx="257175" cy="2571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zh-CN" altLang="en-US" sz="1200" b="1">
                <a:solidFill>
                  <a:schemeClr val="bg1"/>
                </a:solidFill>
              </a:rPr>
              <a:t>3</a:t>
            </a:r>
            <a:endParaRPr kumimoji="1" lang="zh-CN" altLang="en-US" b="1">
              <a:solidFill>
                <a:srgbClr val="000000"/>
              </a:solidFill>
            </a:endParaRPr>
          </a:p>
        </p:txBody>
      </p:sp>
      <p:sp>
        <p:nvSpPr>
          <p:cNvPr id="28686" name="Rectangle 46"/>
          <p:cNvSpPr>
            <a:spLocks noChangeArrowheads="1"/>
          </p:cNvSpPr>
          <p:nvPr/>
        </p:nvSpPr>
        <p:spPr bwMode="auto">
          <a:xfrm>
            <a:off x="609600" y="3581400"/>
            <a:ext cx="257175" cy="2571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zh-CN" altLang="en-US" sz="1200" b="1">
                <a:solidFill>
                  <a:schemeClr val="bg1"/>
                </a:solidFill>
              </a:rPr>
              <a:t>4</a:t>
            </a:r>
            <a:endParaRPr kumimoji="1" lang="zh-CN" altLang="en-US" b="1">
              <a:solidFill>
                <a:srgbClr val="000000"/>
              </a:solidFill>
            </a:endParaRPr>
          </a:p>
        </p:txBody>
      </p:sp>
      <p:sp>
        <p:nvSpPr>
          <p:cNvPr id="28687" name="Rectangle 47"/>
          <p:cNvSpPr>
            <a:spLocks noChangeArrowheads="1"/>
          </p:cNvSpPr>
          <p:nvPr/>
        </p:nvSpPr>
        <p:spPr bwMode="auto">
          <a:xfrm>
            <a:off x="609600" y="4191000"/>
            <a:ext cx="257175" cy="2571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zh-CN" altLang="en-US" sz="1200" b="1">
                <a:solidFill>
                  <a:schemeClr val="bg1"/>
                </a:solidFill>
              </a:rPr>
              <a:t>5</a:t>
            </a:r>
            <a:endParaRPr kumimoji="1" lang="zh-CN" altLang="en-US" b="1">
              <a:solidFill>
                <a:srgbClr val="000000"/>
              </a:solidFill>
            </a:endParaRPr>
          </a:p>
        </p:txBody>
      </p:sp>
      <p:sp>
        <p:nvSpPr>
          <p:cNvPr id="28688" name="Text Box 48"/>
          <p:cNvSpPr txBox="1">
            <a:spLocks noChangeArrowheads="1"/>
          </p:cNvSpPr>
          <p:nvPr/>
        </p:nvSpPr>
        <p:spPr bwMode="auto">
          <a:xfrm>
            <a:off x="838200" y="1600200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  <a:hlinkClick r:id="rId3" action="ppaction://hlinkfile"/>
              </a:rPr>
              <a:t>对质检明细单中的错误描述不理解</a:t>
            </a:r>
            <a:endParaRPr lang="zh-CN" altLang="en-US" sz="2400" b="1">
              <a:solidFill>
                <a:schemeClr val="tx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8689" name="Text Box 49"/>
          <p:cNvSpPr txBox="1">
            <a:spLocks noChangeArrowheads="1"/>
          </p:cNvSpPr>
          <p:nvPr/>
        </p:nvSpPr>
        <p:spPr bwMode="auto">
          <a:xfrm>
            <a:off x="914400" y="2209800"/>
            <a:ext cx="411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2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对质检明细单中错误判定不认可</a:t>
            </a:r>
          </a:p>
        </p:txBody>
      </p:sp>
      <p:sp>
        <p:nvSpPr>
          <p:cNvPr id="28690" name="Text Box 52"/>
          <p:cNvSpPr txBox="1">
            <a:spLocks noChangeArrowheads="1"/>
          </p:cNvSpPr>
          <p:nvPr/>
        </p:nvSpPr>
        <p:spPr bwMode="auto">
          <a:xfrm>
            <a:off x="990600" y="3505200"/>
            <a:ext cx="3783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页面问题</a:t>
            </a:r>
          </a:p>
        </p:txBody>
      </p:sp>
      <p:sp>
        <p:nvSpPr>
          <p:cNvPr id="28691" name="Text Box 53"/>
          <p:cNvSpPr txBox="1">
            <a:spLocks noChangeArrowheads="1"/>
          </p:cNvSpPr>
          <p:nvPr/>
        </p:nvSpPr>
        <p:spPr bwMode="auto">
          <a:xfrm>
            <a:off x="914400" y="4191000"/>
            <a:ext cx="3783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原书目录有问题</a:t>
            </a:r>
          </a:p>
        </p:txBody>
      </p:sp>
      <p:sp>
        <p:nvSpPr>
          <p:cNvPr id="28692" name="AutoShape 54"/>
          <p:cNvSpPr>
            <a:spLocks noChangeArrowheads="1"/>
          </p:cNvSpPr>
          <p:nvPr/>
        </p:nvSpPr>
        <p:spPr bwMode="auto">
          <a:xfrm>
            <a:off x="762000" y="4800600"/>
            <a:ext cx="7235825" cy="539750"/>
          </a:xfrm>
          <a:prstGeom prst="homePlate">
            <a:avLst>
              <a:gd name="adj" fmla="val 25322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28693" name="Text Box 55"/>
          <p:cNvSpPr txBox="1">
            <a:spLocks noChangeArrowheads="1"/>
          </p:cNvSpPr>
          <p:nvPr/>
        </p:nvSpPr>
        <p:spPr bwMode="auto">
          <a:xfrm>
            <a:off x="990600" y="4953000"/>
            <a:ext cx="3783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对于质检过程完成的认定</a:t>
            </a:r>
          </a:p>
        </p:txBody>
      </p:sp>
      <p:sp>
        <p:nvSpPr>
          <p:cNvPr id="28694" name="Rectangle 56"/>
          <p:cNvSpPr>
            <a:spLocks noChangeArrowheads="1"/>
          </p:cNvSpPr>
          <p:nvPr/>
        </p:nvSpPr>
        <p:spPr bwMode="auto">
          <a:xfrm>
            <a:off x="685800" y="4953000"/>
            <a:ext cx="257175" cy="2571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zh-CN" altLang="en-US" sz="1200" b="1">
                <a:solidFill>
                  <a:schemeClr val="bg1"/>
                </a:solidFill>
              </a:rPr>
              <a:t>6</a:t>
            </a:r>
            <a:endParaRPr kumimoji="1" lang="zh-CN" altLang="en-US" b="1">
              <a:solidFill>
                <a:srgbClr val="000000"/>
              </a:solidFill>
            </a:endParaRPr>
          </a:p>
        </p:txBody>
      </p:sp>
      <p:sp>
        <p:nvSpPr>
          <p:cNvPr id="27" name="AutoShape 54"/>
          <p:cNvSpPr>
            <a:spLocks noChangeArrowheads="1"/>
          </p:cNvSpPr>
          <p:nvPr/>
        </p:nvSpPr>
        <p:spPr bwMode="auto">
          <a:xfrm>
            <a:off x="762000" y="5562600"/>
            <a:ext cx="7235825" cy="539750"/>
          </a:xfrm>
          <a:prstGeom prst="homePlate">
            <a:avLst>
              <a:gd name="adj" fmla="val 25333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2000" tIns="0" rIns="0" bIns="0" anchor="ctr"/>
          <a:lstStyle/>
          <a:p>
            <a:pPr>
              <a:spcBef>
                <a:spcPct val="40000"/>
              </a:spcBef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  数据提交的格式</a:t>
            </a:r>
          </a:p>
        </p:txBody>
      </p:sp>
      <p:sp>
        <p:nvSpPr>
          <p:cNvPr id="29" name="Rectangle 56"/>
          <p:cNvSpPr>
            <a:spLocks noChangeArrowheads="1"/>
          </p:cNvSpPr>
          <p:nvPr/>
        </p:nvSpPr>
        <p:spPr bwMode="auto">
          <a:xfrm>
            <a:off x="609600" y="5791200"/>
            <a:ext cx="257175" cy="2571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en-US" altLang="zh-CN" sz="1200" b="1">
                <a:solidFill>
                  <a:schemeClr val="bg1"/>
                </a:solidFill>
              </a:rPr>
              <a:t>7</a:t>
            </a:r>
            <a:endParaRPr kumimoji="1" lang="zh-CN" altLang="en-US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78" grpId="0" animBg="1"/>
      <p:bldP spid="28679" grpId="0" animBg="1"/>
      <p:bldP spid="28680" grpId="0"/>
      <p:bldP spid="28681" grpId="0" animBg="1"/>
      <p:bldP spid="28682" grpId="0" animBg="1"/>
      <p:bldP spid="28683" grpId="0" animBg="1"/>
      <p:bldP spid="28684" grpId="0" animBg="1"/>
      <p:bldP spid="28685" grpId="0" animBg="1"/>
      <p:bldP spid="28686" grpId="0" animBg="1"/>
      <p:bldP spid="28687" grpId="0" animBg="1"/>
      <p:bldP spid="28688" grpId="0"/>
      <p:bldP spid="28689" grpId="0"/>
      <p:bldP spid="28690" grpId="0"/>
      <p:bldP spid="28691" grpId="0"/>
      <p:bldP spid="28692" grpId="0" animBg="1"/>
      <p:bldP spid="28693" grpId="0"/>
      <p:bldP spid="28694" grpId="0" animBg="1"/>
      <p:bldP spid="27" grpId="0" animBg="1"/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828800"/>
            <a:ext cx="5715000" cy="914400"/>
          </a:xfrm>
        </p:spPr>
        <p:txBody>
          <a:bodyPr/>
          <a:lstStyle/>
          <a:p>
            <a:pPr eaLnBrk="1" hangingPunct="1"/>
            <a:r>
              <a:rPr lang="zh-CN" altLang="en-US" sz="3800" smtClean="0">
                <a:solidFill>
                  <a:srgbClr val="5B914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数字化资源质量检测系统</a:t>
            </a:r>
            <a:endParaRPr lang="en-GB" altLang="zh-CN" sz="3800" smtClean="0">
              <a:solidFill>
                <a:srgbClr val="5B9145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638800"/>
            <a:ext cx="39624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mtClean="0"/>
              <a:t> </a:t>
            </a:r>
            <a:r>
              <a:rPr lang="en-US" altLang="zh-CN" smtClean="0"/>
              <a:t>CADAL</a:t>
            </a:r>
            <a:r>
              <a:rPr lang="zh-CN" altLang="en-US" smtClean="0"/>
              <a:t>管理中心  司红岩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mtClean="0"/>
              <a:t>2011-03-23</a:t>
            </a:r>
            <a:endParaRPr lang="en-GB" altLang="zh-CN" b="1" smtClean="0"/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gray">
          <a:xfrm>
            <a:off x="1828800" y="3124200"/>
            <a:ext cx="54102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zh-CN" sz="5400" b="1" kern="1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rgbClr val="2F4700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!</a:t>
            </a:r>
            <a:endParaRPr lang="zh-CN" altLang="en-US" sz="5400" b="1" kern="1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hlink"/>
                  </a:gs>
                  <a:gs pos="100000">
                    <a:srgbClr val="2F4700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2011-03-23</a:t>
            </a:r>
            <a:r>
              <a:rPr lang="en-US" altLang="zh-CN" dirty="0" smtClean="0">
                <a:latin typeface="宋体" charset="-122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/>
              <a:t>数字化资源质量检测系统</a:t>
            </a:r>
            <a:r>
              <a:rPr lang="zh-CN" altLang="en-US" sz="1200" dirty="0"/>
              <a:t> </a:t>
            </a:r>
            <a:endParaRPr lang="en-US" altLang="zh-CN" sz="800" dirty="0"/>
          </a:p>
          <a:p>
            <a:pPr>
              <a:defRPr/>
            </a:pPr>
            <a:endParaRPr lang="zh-CN" altLang="en-US" sz="700" dirty="0"/>
          </a:p>
        </p:txBody>
      </p:sp>
      <p:sp>
        <p:nvSpPr>
          <p:cNvPr id="16387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B1BA5BC-167D-448C-AF46-171821546462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1">
                    <a:lumMod val="75000"/>
                  </a:schemeClr>
                </a:solidFill>
                <a:latin typeface="华文中宋" pitchFamily="2" charset="-122"/>
                <a:ea typeface="华文中宋" pitchFamily="2" charset="-122"/>
              </a:rPr>
              <a:t>数字化资源质量检测系统 应用情况报告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6800" y="1752600"/>
            <a:ext cx="6400800" cy="838200"/>
            <a:chOff x="1296" y="1728"/>
            <a:chExt cx="3083" cy="528"/>
          </a:xfrm>
        </p:grpSpPr>
        <p:sp>
          <p:nvSpPr>
            <p:cNvPr id="241670" name="AutoShape 6"/>
            <p:cNvSpPr>
              <a:spLocks noChangeArrowheads="1"/>
            </p:cNvSpPr>
            <p:nvPr/>
          </p:nvSpPr>
          <p:spPr bwMode="gray">
            <a:xfrm>
              <a:off x="1536" y="1776"/>
              <a:ext cx="2736" cy="41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  <p:sp>
          <p:nvSpPr>
            <p:cNvPr id="17425" name="AutoShape 7"/>
            <p:cNvSpPr>
              <a:spLocks noChangeArrowheads="1"/>
            </p:cNvSpPr>
            <p:nvPr/>
          </p:nvSpPr>
          <p:spPr bwMode="gray">
            <a:xfrm>
              <a:off x="1296" y="1728"/>
              <a:ext cx="432" cy="528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anose="05000000000000000000" pitchFamily="2" charset="2"/>
                <a:buNone/>
              </a:pPr>
              <a:endParaRPr lang="zh-CN" altLang="en-US" sz="3200"/>
            </a:p>
          </p:txBody>
        </p:sp>
        <p:sp>
          <p:nvSpPr>
            <p:cNvPr id="17426" name="Text Box 8"/>
            <p:cNvSpPr txBox="1">
              <a:spLocks noChangeArrowheads="1"/>
            </p:cNvSpPr>
            <p:nvPr/>
          </p:nvSpPr>
          <p:spPr bwMode="gray">
            <a:xfrm>
              <a:off x="1680" y="1776"/>
              <a:ext cx="2699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solidFill>
                    <a:schemeClr val="tx2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数字化资源质量检测系统介绍</a:t>
              </a:r>
              <a:endParaRPr lang="en-US" altLang="zh-CN" sz="32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17427" name="Text Box 9"/>
            <p:cNvSpPr txBox="1">
              <a:spLocks noChangeArrowheads="1"/>
            </p:cNvSpPr>
            <p:nvPr/>
          </p:nvSpPr>
          <p:spPr bwMode="gray">
            <a:xfrm>
              <a:off x="1406" y="1776"/>
              <a:ext cx="28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b="1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1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90600" y="2819400"/>
            <a:ext cx="6324600" cy="1077913"/>
            <a:chOff x="1259" y="1824"/>
            <a:chExt cx="3061" cy="679"/>
          </a:xfrm>
        </p:grpSpPr>
        <p:sp>
          <p:nvSpPr>
            <p:cNvPr id="241675" name="AutoShape 11"/>
            <p:cNvSpPr>
              <a:spLocks noChangeArrowheads="1"/>
            </p:cNvSpPr>
            <p:nvPr/>
          </p:nvSpPr>
          <p:spPr bwMode="gray">
            <a:xfrm>
              <a:off x="1584" y="1872"/>
              <a:ext cx="2736" cy="4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 sz="2400" dirty="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421" name="AutoShape 12"/>
            <p:cNvSpPr>
              <a:spLocks noChangeArrowheads="1"/>
            </p:cNvSpPr>
            <p:nvPr/>
          </p:nvSpPr>
          <p:spPr bwMode="gray">
            <a:xfrm>
              <a:off x="1259" y="1824"/>
              <a:ext cx="443" cy="480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anose="05000000000000000000" pitchFamily="2" charset="2"/>
                <a:buChar char="§"/>
              </a:pPr>
              <a:endParaRPr lang="zh-CN" altLang="en-US" sz="2000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17422" name="Text Box 13"/>
            <p:cNvSpPr txBox="1">
              <a:spLocks noChangeArrowheads="1"/>
            </p:cNvSpPr>
            <p:nvPr/>
          </p:nvSpPr>
          <p:spPr bwMode="gray">
            <a:xfrm>
              <a:off x="1702" y="1824"/>
              <a:ext cx="2160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solidFill>
                    <a:schemeClr val="tx2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系统初步应用的情况</a:t>
              </a:r>
              <a:endParaRPr lang="en-US" altLang="zh-CN" sz="32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17423" name="Text Box 14"/>
            <p:cNvSpPr txBox="1">
              <a:spLocks noChangeArrowheads="1"/>
            </p:cNvSpPr>
            <p:nvPr/>
          </p:nvSpPr>
          <p:spPr bwMode="gray">
            <a:xfrm>
              <a:off x="1393" y="1886"/>
              <a:ext cx="19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b="1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2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066800" y="3810000"/>
            <a:ext cx="6324600" cy="914400"/>
            <a:chOff x="1296" y="1771"/>
            <a:chExt cx="3056" cy="640"/>
          </a:xfrm>
        </p:grpSpPr>
        <p:sp>
          <p:nvSpPr>
            <p:cNvPr id="241680" name="AutoShape 16"/>
            <p:cNvSpPr>
              <a:spLocks noChangeArrowheads="1"/>
            </p:cNvSpPr>
            <p:nvPr/>
          </p:nvSpPr>
          <p:spPr bwMode="gray">
            <a:xfrm>
              <a:off x="1616" y="1872"/>
              <a:ext cx="2736" cy="53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21176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 sz="2400">
                <a:latin typeface="华文中宋" pitchFamily="2" charset="-122"/>
                <a:ea typeface="华文中宋" pitchFamily="2" charset="-122"/>
              </a:endParaRPr>
            </a:p>
          </p:txBody>
        </p:sp>
        <p:sp>
          <p:nvSpPr>
            <p:cNvPr id="17417" name="AutoShape 17"/>
            <p:cNvSpPr>
              <a:spLocks noChangeArrowheads="1"/>
            </p:cNvSpPr>
            <p:nvPr/>
          </p:nvSpPr>
          <p:spPr bwMode="gray">
            <a:xfrm>
              <a:off x="1296" y="1771"/>
              <a:ext cx="432" cy="587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anose="05000000000000000000" pitchFamily="2" charset="2"/>
                <a:buChar char="§"/>
              </a:pPr>
              <a:endParaRPr lang="zh-CN" altLang="en-US" sz="2400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17418" name="Text Box 18"/>
            <p:cNvSpPr txBox="1">
              <a:spLocks noChangeArrowheads="1"/>
            </p:cNvSpPr>
            <p:nvPr/>
          </p:nvSpPr>
          <p:spPr bwMode="gray">
            <a:xfrm>
              <a:off x="1680" y="1934"/>
              <a:ext cx="259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solidFill>
                    <a:schemeClr val="tx2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加工单位反馈的问题</a:t>
              </a:r>
              <a:endParaRPr lang="en-US" altLang="zh-CN" sz="32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17419" name="Text Box 19"/>
            <p:cNvSpPr txBox="1">
              <a:spLocks noChangeArrowheads="1"/>
            </p:cNvSpPr>
            <p:nvPr/>
          </p:nvSpPr>
          <p:spPr bwMode="gray">
            <a:xfrm>
              <a:off x="1393" y="1886"/>
              <a:ext cx="212" cy="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1295400" y="6534150"/>
            <a:ext cx="5029200" cy="3238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2011-03-23</a:t>
            </a:r>
            <a:r>
              <a:rPr lang="en-US" altLang="zh-CN" dirty="0" smtClean="0">
                <a:latin typeface="宋体" charset="-122"/>
              </a:rPr>
              <a:t>     </a:t>
            </a:r>
            <a:r>
              <a:rPr lang="en-US" altLang="zh-CN" dirty="0" smtClean="0"/>
              <a:t>         </a:t>
            </a:r>
            <a:r>
              <a:rPr lang="zh-CN" altLang="en-US" dirty="0"/>
              <a:t>数字化资源质量检测系统</a:t>
            </a:r>
            <a:r>
              <a:rPr lang="zh-CN" altLang="en-US" sz="1200" dirty="0"/>
              <a:t> </a:t>
            </a:r>
            <a:endParaRPr lang="en-US" altLang="zh-CN" sz="800" dirty="0"/>
          </a:p>
          <a:p>
            <a:pPr>
              <a:defRPr/>
            </a:pPr>
            <a:endParaRPr lang="zh-CN" altLang="en-US" sz="700" dirty="0"/>
          </a:p>
        </p:txBody>
      </p:sp>
      <p:sp>
        <p:nvSpPr>
          <p:cNvPr id="1843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B50A6EB4-ED47-4153-A58E-D2EEA1880888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zh-CN" sz="3200" smtClean="0">
              <a:solidFill>
                <a:schemeClr val="tx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222217" name="AutoShape 9"/>
          <p:cNvSpPr>
            <a:spLocks noChangeArrowheads="1"/>
          </p:cNvSpPr>
          <p:nvPr/>
        </p:nvSpPr>
        <p:spPr bwMode="gray">
          <a:xfrm rot="7535209">
            <a:off x="2558256" y="477599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accent1">
                  <a:gamma/>
                  <a:shade val="8902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222218" name="AutoShape 10"/>
          <p:cNvSpPr>
            <a:spLocks noChangeArrowheads="1"/>
          </p:cNvSpPr>
          <p:nvPr/>
        </p:nvSpPr>
        <p:spPr bwMode="gray">
          <a:xfrm>
            <a:off x="4394200" y="3773488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accent1">
                  <a:gamma/>
                  <a:shade val="8902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18439" name="Oval 12"/>
          <p:cNvSpPr>
            <a:spLocks noChangeArrowheads="1"/>
          </p:cNvSpPr>
          <p:nvPr/>
        </p:nvSpPr>
        <p:spPr bwMode="auto">
          <a:xfrm>
            <a:off x="1704975" y="2016125"/>
            <a:ext cx="3743325" cy="3744913"/>
          </a:xfrm>
          <a:prstGeom prst="ellipse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grpSp>
        <p:nvGrpSpPr>
          <p:cNvPr id="18440" name="Group 13"/>
          <p:cNvGrpSpPr>
            <a:grpSpLocks/>
          </p:cNvGrpSpPr>
          <p:nvPr/>
        </p:nvGrpSpPr>
        <p:grpSpPr bwMode="auto">
          <a:xfrm>
            <a:off x="2466975" y="2063750"/>
            <a:ext cx="360363" cy="360363"/>
            <a:chOff x="1973" y="1706"/>
            <a:chExt cx="227" cy="227"/>
          </a:xfrm>
        </p:grpSpPr>
        <p:sp>
          <p:nvSpPr>
            <p:cNvPr id="222222" name="Oval 14"/>
            <p:cNvSpPr>
              <a:spLocks noChangeArrowheads="1"/>
            </p:cNvSpPr>
            <p:nvPr/>
          </p:nvSpPr>
          <p:spPr bwMode="gray">
            <a:xfrm>
              <a:off x="1973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  <p:sp>
          <p:nvSpPr>
            <p:cNvPr id="222223" name="Oval 15"/>
            <p:cNvSpPr>
              <a:spLocks noChangeArrowheads="1"/>
            </p:cNvSpPr>
            <p:nvPr/>
          </p:nvSpPr>
          <p:spPr bwMode="gray">
            <a:xfrm>
              <a:off x="1983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</p:grpSp>
      <p:grpSp>
        <p:nvGrpSpPr>
          <p:cNvPr id="18441" name="Group 19"/>
          <p:cNvGrpSpPr>
            <a:grpSpLocks/>
          </p:cNvGrpSpPr>
          <p:nvPr/>
        </p:nvGrpSpPr>
        <p:grpSpPr bwMode="auto">
          <a:xfrm>
            <a:off x="2386013" y="5262563"/>
            <a:ext cx="360362" cy="360362"/>
            <a:chOff x="2109" y="3612"/>
            <a:chExt cx="227" cy="227"/>
          </a:xfrm>
        </p:grpSpPr>
        <p:sp>
          <p:nvSpPr>
            <p:cNvPr id="222228" name="Oval 20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  <p:sp>
          <p:nvSpPr>
            <p:cNvPr id="222229" name="Oval 21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</p:grpSp>
      <p:grpSp>
        <p:nvGrpSpPr>
          <p:cNvPr id="18442" name="Group 25"/>
          <p:cNvGrpSpPr>
            <a:grpSpLocks/>
          </p:cNvGrpSpPr>
          <p:nvPr/>
        </p:nvGrpSpPr>
        <p:grpSpPr bwMode="auto">
          <a:xfrm>
            <a:off x="5265738" y="3719513"/>
            <a:ext cx="360362" cy="360362"/>
            <a:chOff x="3923" y="2659"/>
            <a:chExt cx="227" cy="227"/>
          </a:xfrm>
        </p:grpSpPr>
        <p:sp>
          <p:nvSpPr>
            <p:cNvPr id="222234" name="Oval 26"/>
            <p:cNvSpPr>
              <a:spLocks noChangeArrowheads="1"/>
            </p:cNvSpPr>
            <p:nvPr/>
          </p:nvSpPr>
          <p:spPr bwMode="gray">
            <a:xfrm>
              <a:off x="3923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  <p:sp>
          <p:nvSpPr>
            <p:cNvPr id="222235" name="Oval 27"/>
            <p:cNvSpPr>
              <a:spLocks noChangeArrowheads="1"/>
            </p:cNvSpPr>
            <p:nvPr/>
          </p:nvSpPr>
          <p:spPr bwMode="gray">
            <a:xfrm>
              <a:off x="3933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</p:grpSp>
      <p:sp>
        <p:nvSpPr>
          <p:cNvPr id="222239" name="Oval 31"/>
          <p:cNvSpPr>
            <a:spLocks noChangeArrowheads="1"/>
          </p:cNvSpPr>
          <p:nvPr/>
        </p:nvSpPr>
        <p:spPr bwMode="gray">
          <a:xfrm>
            <a:off x="2662238" y="2957513"/>
            <a:ext cx="1944687" cy="19446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222240" name="Oval 32"/>
          <p:cNvSpPr>
            <a:spLocks noChangeArrowheads="1"/>
          </p:cNvSpPr>
          <p:nvPr/>
        </p:nvSpPr>
        <p:spPr bwMode="gray">
          <a:xfrm>
            <a:off x="2655888" y="2941638"/>
            <a:ext cx="1944687" cy="1944687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222241" name="Oval 33"/>
          <p:cNvSpPr>
            <a:spLocks noChangeArrowheads="1"/>
          </p:cNvSpPr>
          <p:nvPr/>
        </p:nvSpPr>
        <p:spPr bwMode="gray">
          <a:xfrm>
            <a:off x="2789238" y="3084513"/>
            <a:ext cx="1690687" cy="16906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222242" name="Oval 34"/>
          <p:cNvSpPr>
            <a:spLocks noChangeArrowheads="1"/>
          </p:cNvSpPr>
          <p:nvPr/>
        </p:nvSpPr>
        <p:spPr bwMode="gray">
          <a:xfrm>
            <a:off x="2771775" y="3057525"/>
            <a:ext cx="1690688" cy="1690688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40000"/>
              </a:spcBef>
              <a:buFont typeface="Wingdings" pitchFamily="2" charset="2"/>
              <a:buChar char="§"/>
              <a:defRPr/>
            </a:pPr>
            <a:endParaRPr lang="zh-CN" altLang="en-US">
              <a:latin typeface="Arial" charset="0"/>
              <a:ea typeface="+mn-ea"/>
            </a:endParaRPr>
          </a:p>
        </p:txBody>
      </p:sp>
      <p:sp>
        <p:nvSpPr>
          <p:cNvPr id="18447" name="Oval 35"/>
          <p:cNvSpPr>
            <a:spLocks noChangeArrowheads="1"/>
          </p:cNvSpPr>
          <p:nvPr/>
        </p:nvSpPr>
        <p:spPr bwMode="gray">
          <a:xfrm>
            <a:off x="2873375" y="3168650"/>
            <a:ext cx="1522413" cy="1522413"/>
          </a:xfrm>
          <a:prstGeom prst="ellipse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18448" name="Oval 36"/>
          <p:cNvSpPr>
            <a:spLocks noChangeArrowheads="1"/>
          </p:cNvSpPr>
          <p:nvPr/>
        </p:nvSpPr>
        <p:spPr bwMode="gray">
          <a:xfrm>
            <a:off x="2895600" y="3187700"/>
            <a:ext cx="1471613" cy="1473200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18449" name="Oval 37"/>
          <p:cNvSpPr>
            <a:spLocks noChangeArrowheads="1"/>
          </p:cNvSpPr>
          <p:nvPr/>
        </p:nvSpPr>
        <p:spPr bwMode="gray">
          <a:xfrm>
            <a:off x="2913063" y="3197225"/>
            <a:ext cx="1438275" cy="14351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18450" name="Oval 38"/>
          <p:cNvSpPr>
            <a:spLocks noChangeArrowheads="1"/>
          </p:cNvSpPr>
          <p:nvPr/>
        </p:nvSpPr>
        <p:spPr bwMode="gray">
          <a:xfrm>
            <a:off x="2928938" y="3211513"/>
            <a:ext cx="1366837" cy="1341437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18451" name="Oval 39"/>
          <p:cNvSpPr>
            <a:spLocks noChangeArrowheads="1"/>
          </p:cNvSpPr>
          <p:nvPr/>
        </p:nvSpPr>
        <p:spPr bwMode="gray">
          <a:xfrm>
            <a:off x="3009900" y="3248025"/>
            <a:ext cx="1214438" cy="109061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§"/>
            </a:pPr>
            <a:endParaRPr lang="zh-CN" altLang="en-US"/>
          </a:p>
        </p:txBody>
      </p:sp>
      <p:sp>
        <p:nvSpPr>
          <p:cNvPr id="18453" name="Text Box 40"/>
          <p:cNvSpPr txBox="1">
            <a:spLocks noChangeArrowheads="1"/>
          </p:cNvSpPr>
          <p:nvPr/>
        </p:nvSpPr>
        <p:spPr bwMode="gray">
          <a:xfrm>
            <a:off x="2824163" y="3636963"/>
            <a:ext cx="1606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2800" b="1">
                <a:solidFill>
                  <a:srgbClr val="00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质检系统</a:t>
            </a:r>
          </a:p>
        </p:txBody>
      </p:sp>
      <p:sp>
        <p:nvSpPr>
          <p:cNvPr id="18454" name="Text Box 42"/>
          <p:cNvSpPr txBox="1">
            <a:spLocks noChangeArrowheads="1"/>
          </p:cNvSpPr>
          <p:nvPr/>
        </p:nvSpPr>
        <p:spPr bwMode="auto">
          <a:xfrm>
            <a:off x="1012825" y="1952625"/>
            <a:ext cx="142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/>
            <a:r>
              <a:rPr lang="zh-CN" altLang="en-US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加工单位</a:t>
            </a:r>
            <a:endParaRPr lang="en-US" altLang="zh-CN" sz="2400" b="1">
              <a:solidFill>
                <a:schemeClr val="tx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8455" name="Text Box 43"/>
          <p:cNvSpPr txBox="1">
            <a:spLocks noChangeArrowheads="1"/>
          </p:cNvSpPr>
          <p:nvPr/>
        </p:nvSpPr>
        <p:spPr bwMode="auto">
          <a:xfrm>
            <a:off x="5715000" y="3695700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开发公司</a:t>
            </a:r>
            <a:endParaRPr lang="en-US" altLang="zh-CN" sz="2400" b="1">
              <a:solidFill>
                <a:schemeClr val="tx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8456" name="Text Box 46"/>
          <p:cNvSpPr txBox="1">
            <a:spLocks noChangeArrowheads="1"/>
          </p:cNvSpPr>
          <p:nvPr/>
        </p:nvSpPr>
        <p:spPr bwMode="auto">
          <a:xfrm>
            <a:off x="936625" y="5243513"/>
            <a:ext cx="142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/>
            <a:r>
              <a:rPr lang="zh-CN" altLang="en-US" sz="24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管理中心</a:t>
            </a:r>
            <a:endParaRPr lang="en-US" altLang="zh-CN" sz="2400" b="1">
              <a:solidFill>
                <a:schemeClr val="tx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381000" y="609600"/>
            <a:ext cx="8229600" cy="762000"/>
            <a:chOff x="1296" y="1776"/>
            <a:chExt cx="3389" cy="480"/>
          </a:xfrm>
        </p:grpSpPr>
        <p:sp>
          <p:nvSpPr>
            <p:cNvPr id="31" name="AutoShape 6"/>
            <p:cNvSpPr>
              <a:spLocks noChangeArrowheads="1"/>
            </p:cNvSpPr>
            <p:nvPr/>
          </p:nvSpPr>
          <p:spPr bwMode="gray">
            <a:xfrm>
              <a:off x="1536" y="1824"/>
              <a:ext cx="3149" cy="36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40000"/>
                </a:spcBef>
                <a:buFont typeface="Wingdings" pitchFamily="2" charset="2"/>
                <a:buChar char="§"/>
                <a:defRPr/>
              </a:pPr>
              <a:endParaRPr lang="zh-CN" altLang="en-US">
                <a:latin typeface="Arial" charset="0"/>
                <a:ea typeface="+mn-ea"/>
              </a:endParaRPr>
            </a:p>
          </p:txBody>
        </p:sp>
        <p:sp>
          <p:nvSpPr>
            <p:cNvPr id="18458" name="AutoShape 7"/>
            <p:cNvSpPr>
              <a:spLocks noChangeArrowheads="1"/>
            </p:cNvSpPr>
            <p:nvPr/>
          </p:nvSpPr>
          <p:spPr bwMode="gray">
            <a:xfrm>
              <a:off x="1296" y="1824"/>
              <a:ext cx="377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40000"/>
                </a:spcBef>
                <a:buFont typeface="Wingdings" panose="05000000000000000000" pitchFamily="2" charset="2"/>
                <a:buChar char="§"/>
              </a:pPr>
              <a:endPara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18459" name="Text Box 8"/>
            <p:cNvSpPr txBox="1">
              <a:spLocks noChangeArrowheads="1"/>
            </p:cNvSpPr>
            <p:nvPr/>
          </p:nvSpPr>
          <p:spPr bwMode="gray">
            <a:xfrm>
              <a:off x="1680" y="1776"/>
              <a:ext cx="3005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3200" b="1">
                  <a:solidFill>
                    <a:schemeClr val="tx2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数字化资源质量检测系统介绍</a:t>
              </a:r>
              <a:endParaRPr lang="en-US" altLang="zh-CN" sz="3200" b="1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endParaRPr>
            </a:p>
          </p:txBody>
        </p:sp>
        <p:sp>
          <p:nvSpPr>
            <p:cNvPr id="18460" name="Text Box 9"/>
            <p:cNvSpPr txBox="1">
              <a:spLocks noChangeArrowheads="1"/>
            </p:cNvSpPr>
            <p:nvPr/>
          </p:nvSpPr>
          <p:spPr bwMode="gray">
            <a:xfrm>
              <a:off x="1393" y="1886"/>
              <a:ext cx="22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3200" b="1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3" grpId="0"/>
      <p:bldP spid="18454" grpId="0"/>
      <p:bldP spid="18455" grpId="0"/>
      <p:bldP spid="184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数字化资源质量检测流程图</a:t>
            </a:r>
            <a:endParaRPr lang="zh-CN" altLang="en-US" sz="3200" smtClean="0"/>
          </a:p>
        </p:txBody>
      </p:sp>
      <p:sp>
        <p:nvSpPr>
          <p:cNvPr id="1028" name="内容占位符 2"/>
          <p:cNvSpPr>
            <a:spLocks noGrp="1"/>
          </p:cNvSpPr>
          <p:nvPr>
            <p:ph idx="1"/>
          </p:nvPr>
        </p:nvSpPr>
        <p:spPr>
          <a:xfrm>
            <a:off x="-152400" y="1371600"/>
            <a:ext cx="92964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zh-CN" altLang="en-US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2011-03-23</a:t>
            </a:r>
            <a:r>
              <a:rPr lang="en-US" altLang="zh-CN" dirty="0" smtClean="0">
                <a:latin typeface="+mn-lt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数字化资源质量检测系统</a:t>
            </a:r>
            <a:r>
              <a:rPr lang="zh-CN" altLang="en-US" sz="1200" dirty="0" smtClean="0"/>
              <a:t> </a:t>
            </a:r>
            <a:endParaRPr lang="en-US" altLang="zh-CN" sz="800" dirty="0" smtClean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B249BB5-3D1A-4120-A08F-4EE9CBC3CEA1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组合 8"/>
          <p:cNvGrpSpPr>
            <a:grpSpLocks/>
          </p:cNvGrpSpPr>
          <p:nvPr/>
        </p:nvGrpSpPr>
        <p:grpSpPr bwMode="auto">
          <a:xfrm>
            <a:off x="-82550" y="1371600"/>
            <a:ext cx="9074150" cy="4800600"/>
            <a:chOff x="-83256" y="1371600"/>
            <a:chExt cx="9074856" cy="4800600"/>
          </a:xfrm>
        </p:grpSpPr>
        <p:graphicFrame>
          <p:nvGraphicFramePr>
            <p:cNvPr id="1026" name="Object 3"/>
            <p:cNvGraphicFramePr>
              <a:graphicFrameLocks noChangeAspect="1"/>
            </p:cNvGraphicFramePr>
            <p:nvPr/>
          </p:nvGraphicFramePr>
          <p:xfrm>
            <a:off x="-83256" y="1371600"/>
            <a:ext cx="9074856" cy="480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" name="Visio" r:id="rId3" imgW="9865519" imgH="4717732" progId="Visio.Drawing.11">
                    <p:embed/>
                  </p:oleObj>
                </mc:Choice>
                <mc:Fallback>
                  <p:oleObj name="Visio" r:id="rId3" imgW="9865519" imgH="4717732" progId="Visio.Drawing.11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83256" y="1371600"/>
                          <a:ext cx="9074856" cy="4800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2" name="Line 12"/>
            <p:cNvSpPr>
              <a:spLocks noChangeShapeType="1"/>
            </p:cNvSpPr>
            <p:nvPr/>
          </p:nvSpPr>
          <p:spPr bwMode="auto">
            <a:xfrm flipH="1">
              <a:off x="2849457" y="1752600"/>
              <a:ext cx="46142" cy="4343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810000" cy="838200"/>
          </a:xfrm>
        </p:spPr>
        <p:txBody>
          <a:bodyPr/>
          <a:lstStyle/>
          <a:p>
            <a:pPr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</a:t>
            </a:r>
            <a:endParaRPr lang="zh-CN" altLang="en-US" sz="3200" dirty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2011-03-23</a:t>
            </a:r>
            <a:r>
              <a:rPr lang="en-US" altLang="zh-CN" dirty="0" smtClean="0">
                <a:latin typeface="+mn-lt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数字化资源质量检测系统</a:t>
            </a:r>
            <a:r>
              <a:rPr lang="zh-CN" altLang="en-US" sz="1200" dirty="0" smtClean="0"/>
              <a:t> </a:t>
            </a:r>
            <a:endParaRPr lang="en-US" altLang="zh-CN" sz="800" dirty="0" smtClean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722CEE7A-5D48-429A-9BB1-EA0121B01205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8370" name="Picture 2" descr="C:\Documents and Settings\cadal\My Documents\质检工具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71600"/>
            <a:ext cx="7620000" cy="502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</a:t>
            </a:r>
            <a:endParaRPr lang="en-US" altLang="zh-CN" sz="3200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0" name="内容占位符 39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机器质检项目有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20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项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: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、是否缺少必备文件，检查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a.opf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dc.xml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Catalog.xml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200" b="1" dirty="0" err="1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otiff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200" b="1" dirty="0" err="1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ptiff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ebbrowser.html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，缺少任一项，即为质检不合格。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2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、非法文件检查，检查是否包含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0kb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文件，如有，质检不合格。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3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、无效文件检查、 在目录</a:t>
            </a: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meta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中是否存在多余文件，如有，质检不合格。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4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、文件格式检查，检查文件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dc.xml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a.opf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Catalog.xml 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格式是否合法，任意一项不合法即为质检不合格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.</a:t>
            </a:r>
            <a:endParaRPr lang="zh-CN" altLang="en-US" sz="22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5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dc.xml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与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a.opf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中共同拥有的信息是否一致，如不一致即质检不合格。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zh-CN" altLang="en-US" sz="22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endParaRPr lang="zh-CN" altLang="en-US" sz="22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>
              <a:defRPr/>
            </a:pPr>
            <a:endParaRPr lang="zh-CN" altLang="en-US" sz="2200" dirty="0"/>
          </a:p>
        </p:txBody>
      </p:sp>
      <p:sp>
        <p:nvSpPr>
          <p:cNvPr id="21506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latin typeface="Times New Roman" pitchFamily="18" charset="0"/>
              </a:rPr>
              <a:t>2011-03-23</a:t>
            </a:r>
            <a:r>
              <a:rPr lang="en-US" altLang="zh-CN" dirty="0" smtClean="0">
                <a:latin typeface="宋体" charset="-122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/>
              <a:t>数字化资源质量检测系统</a:t>
            </a:r>
            <a:r>
              <a:rPr lang="zh-CN" altLang="en-US" sz="1200" dirty="0"/>
              <a:t> </a:t>
            </a:r>
            <a:endParaRPr lang="en-US" altLang="zh-CN" sz="800" dirty="0"/>
          </a:p>
          <a:p>
            <a:pPr>
              <a:defRPr/>
            </a:pPr>
            <a:endParaRPr lang="zh-CN" altLang="en-US" sz="700" dirty="0"/>
          </a:p>
        </p:txBody>
      </p:sp>
      <p:sp>
        <p:nvSpPr>
          <p:cNvPr id="21507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615D9386-E1D2-4F92-B010-C4BAE00A7DC0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3200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6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、元数据检查，检查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a.opf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和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dc.xml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文件中，索引字段的必备项。如目前检查的必备字段暂定为： 题名，语种，发布类型等，如必备字段没有，即质检不合格。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7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、检查</a:t>
            </a:r>
            <a:r>
              <a:rPr lang="en-US" altLang="zh-CN" sz="22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ptiff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和</a:t>
            </a:r>
            <a:r>
              <a:rPr lang="en-US" altLang="zh-CN" sz="2200" b="1" dirty="0" err="1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otiff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中文件个数是否一致 ，如不一致即质检不合格。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8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、必备目录检查，检查资源目录结构是否正确、包含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meta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</a:t>
            </a:r>
            <a:r>
              <a:rPr lang="en-US" altLang="zh-CN" sz="2200" b="1" dirty="0" err="1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ptiff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、中文格式的</a:t>
            </a:r>
            <a:r>
              <a:rPr lang="en-US" altLang="zh-CN" sz="2200" b="1" dirty="0" err="1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otiff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、英文格式的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html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目录。</a:t>
            </a:r>
            <a:endParaRPr lang="en-US" altLang="zh-CN" sz="22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9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、日期规范要求全部为</a:t>
            </a: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YYYY-MM-DD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YYYY-MM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，</a:t>
            </a:r>
            <a:r>
              <a:rPr lang="en-US" altLang="zh-CN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YYYY</a:t>
            </a:r>
            <a:r>
              <a:rPr lang="zh-CN" altLang="en-US" sz="22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三种格式；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2011-03-22</a:t>
            </a:r>
            <a:r>
              <a:rPr lang="en-US" altLang="zh-CN" smtClean="0">
                <a:latin typeface="+mn-lt"/>
              </a:rPr>
              <a:t>       </a:t>
            </a:r>
            <a:r>
              <a:rPr lang="en-US" altLang="zh-CN" smtClean="0"/>
              <a:t>         </a:t>
            </a:r>
            <a:r>
              <a:rPr lang="zh-CN" altLang="en-US" smtClean="0"/>
              <a:t>数字化资源质量检测系统</a:t>
            </a:r>
            <a:r>
              <a:rPr lang="zh-CN" altLang="en-US" sz="1200" smtClean="0"/>
              <a:t> </a:t>
            </a:r>
            <a:endParaRPr lang="en-US" altLang="zh-CN" sz="800" smtClean="0"/>
          </a:p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5EA8178-62E3-4C55-A78E-D68A1C9522B4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CN" altLang="en-US" sz="320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机器质检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10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、在元数据中的标点符号要求全部为英文标点，在语言为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chi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（中文）的数据中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title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字段允许出现中文标点，其他情况下的都为英文标点。</a:t>
            </a:r>
            <a:endParaRPr lang="en-US" altLang="zh-CN" sz="22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11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、外文书的元数据中是否出现中文字符（目前只检查</a:t>
            </a: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title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字段），如出现中文字符，即质检结果不合格。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en-US" altLang="zh-CN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12</a:t>
            </a:r>
            <a:r>
              <a:rPr lang="zh-CN" altLang="en-US" sz="2200" b="1" dirty="0" smtClean="0">
                <a:solidFill>
                  <a:schemeClr val="accent5">
                    <a:lumMod val="50000"/>
                  </a:schemeClr>
                </a:solidFill>
                <a:latin typeface="华文中宋" pitchFamily="2" charset="-122"/>
                <a:ea typeface="华文中宋" pitchFamily="2" charset="-122"/>
              </a:rPr>
              <a:t>、古籍的元数据中不准出现阿拉伯数字，如出现，即质检结果不合格。</a:t>
            </a:r>
            <a:endParaRPr lang="en-US" altLang="zh-CN" sz="2200" b="1" dirty="0" smtClean="0">
              <a:solidFill>
                <a:schemeClr val="accent5">
                  <a:lumMod val="50000"/>
                </a:schemeClr>
              </a:solidFill>
              <a:latin typeface="华文中宋" pitchFamily="2" charset="-122"/>
              <a:ea typeface="华文中宋" pitchFamily="2" charset="-122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en-US" altLang="zh-CN" sz="24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13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、图像分辨率一定要达到</a:t>
            </a:r>
            <a:r>
              <a:rPr lang="en-US" altLang="zh-CN" sz="24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600dpi</a:t>
            </a:r>
            <a:r>
              <a:rPr lang="zh-CN" altLang="en-US" sz="2400" b="1" dirty="0" smtClean="0">
                <a:solidFill>
                  <a:srgbClr val="FF0000"/>
                </a:solidFill>
                <a:latin typeface="华文中宋" pitchFamily="2" charset="-122"/>
                <a:ea typeface="华文中宋" pitchFamily="2" charset="-122"/>
              </a:rPr>
              <a:t>。</a:t>
            </a:r>
          </a:p>
          <a:p>
            <a:pPr eaLnBrk="1" hangingPunct="1">
              <a:lnSpc>
                <a:spcPct val="150000"/>
              </a:lnSpc>
              <a:buFont typeface="Wingdings 2" pitchFamily="18" charset="2"/>
              <a:buNone/>
              <a:defRPr/>
            </a:pPr>
            <a:endParaRPr lang="zh-CN" altLang="en-US" sz="2200" b="1" dirty="0" smtClean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2011-03-23</a:t>
            </a:r>
            <a:r>
              <a:rPr lang="en-US" altLang="zh-CN" dirty="0" smtClean="0">
                <a:latin typeface="+mn-lt"/>
              </a:rPr>
              <a:t>      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数字化资源质量检测系统</a:t>
            </a:r>
            <a:r>
              <a:rPr lang="zh-CN" altLang="en-US" sz="1200" dirty="0" smtClean="0"/>
              <a:t> </a:t>
            </a:r>
            <a:endParaRPr lang="en-US" altLang="zh-CN" sz="800" dirty="0" smtClean="0"/>
          </a:p>
          <a:p>
            <a:pPr>
              <a:defRPr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AE8111A-FA59-43BC-812F-2F14D82A2D39}" type="slidenum">
              <a:rPr lang="zh-CN" altLang="en-US">
                <a:solidFill>
                  <a:srgbClr val="443329"/>
                </a:solidFill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zh-CN">
              <a:solidFill>
                <a:srgbClr val="44332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gs_template_blue_pearl_white">
  <a:themeElements>
    <a:clrScheme name="igs_template_blue_pearl_white 1">
      <a:dk1>
        <a:srgbClr val="000000"/>
      </a:dk1>
      <a:lt1>
        <a:srgbClr val="FFFFFF"/>
      </a:lt1>
      <a:dk2>
        <a:srgbClr val="061DC8"/>
      </a:dk2>
      <a:lt2>
        <a:srgbClr val="727272"/>
      </a:lt2>
      <a:accent1>
        <a:srgbClr val="7889FB"/>
      </a:accent1>
      <a:accent2>
        <a:srgbClr val="C7CDFD"/>
      </a:accent2>
      <a:accent3>
        <a:srgbClr val="FFFFFF"/>
      </a:accent3>
      <a:accent4>
        <a:srgbClr val="000000"/>
      </a:accent4>
      <a:accent5>
        <a:srgbClr val="BEC4FD"/>
      </a:accent5>
      <a:accent6>
        <a:srgbClr val="B4BAE5"/>
      </a:accent6>
      <a:hlink>
        <a:srgbClr val="669900"/>
      </a:hlink>
      <a:folHlink>
        <a:srgbClr val="8CC800"/>
      </a:folHlink>
    </a:clrScheme>
    <a:fontScheme name="igs_template_blue_pearl_white">
      <a:majorFont>
        <a:latin typeface="宋体"/>
        <a:ea typeface="宋体"/>
        <a:cs typeface="Arial"/>
      </a:majorFont>
      <a:minorFont>
        <a:latin typeface="宋体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</a:bodyPr>
      <a:lstStyle>
        <a:defPPr marL="192088" marR="0" indent="-192088" algn="l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Tx/>
          <a:buSzTx/>
          <a:buFont typeface="Wingdings" pitchFamily="2" charset="2"/>
          <a:buChar char="§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igs_template_blue_pearl_white 1">
        <a:dk1>
          <a:srgbClr val="000000"/>
        </a:dk1>
        <a:lt1>
          <a:srgbClr val="FFFFFF"/>
        </a:lt1>
        <a:dk2>
          <a:srgbClr val="061DC8"/>
        </a:dk2>
        <a:lt2>
          <a:srgbClr val="727272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6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7508</TotalTime>
  <Words>2633</Words>
  <Application>Microsoft Office PowerPoint</Application>
  <PresentationFormat>全屏显示(4:3)</PresentationFormat>
  <Paragraphs>169</Paragraphs>
  <Slides>24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华文行楷</vt:lpstr>
      <vt:lpstr>华文中宋</vt:lpstr>
      <vt:lpstr>Wingdings 2</vt:lpstr>
      <vt:lpstr>igs_template_blue_pearl_white</vt:lpstr>
      <vt:lpstr>Microsoft Visio 绘图</vt:lpstr>
      <vt:lpstr>数字化资源质量检测系统</vt:lpstr>
      <vt:lpstr>质检管理系统建设背景</vt:lpstr>
      <vt:lpstr>数字化资源质量检测系统 应用情况报告</vt:lpstr>
      <vt:lpstr>PowerPoint 演示文稿</vt:lpstr>
      <vt:lpstr>数字化资源质量检测流程图</vt:lpstr>
      <vt:lpstr>机器质检</vt:lpstr>
      <vt:lpstr>机器质检</vt:lpstr>
      <vt:lpstr>机器质检</vt:lpstr>
      <vt:lpstr>机器质检</vt:lpstr>
      <vt:lpstr>机器质检</vt:lpstr>
      <vt:lpstr>机器质检</vt:lpstr>
      <vt:lpstr>机器质检通过率</vt:lpstr>
      <vt:lpstr>人工质检</vt:lpstr>
      <vt:lpstr>人工质检</vt:lpstr>
      <vt:lpstr>人工质检通过率</vt:lpstr>
      <vt:lpstr>CADAL管理中心终检</vt:lpstr>
      <vt:lpstr>数据退回的规定</vt:lpstr>
      <vt:lpstr>数据退回的规定</vt:lpstr>
      <vt:lpstr>质检参考的相关标准规范</vt:lpstr>
      <vt:lpstr>PowerPoint 演示文稿</vt:lpstr>
      <vt:lpstr>PowerPoint 演示文稿</vt:lpstr>
      <vt:lpstr>PowerPoint 演示文稿</vt:lpstr>
      <vt:lpstr>PowerPoint 演示文稿</vt:lpstr>
      <vt:lpstr>数字化资源质量检测系统</vt:lpstr>
    </vt:vector>
  </TitlesOfParts>
  <Company>IBM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Electronic Service Agent</dc:title>
  <dc:creator>Bob Haataia</dc:creator>
  <cp:lastModifiedBy>Kit</cp:lastModifiedBy>
  <cp:revision>405</cp:revision>
  <dcterms:created xsi:type="dcterms:W3CDTF">2003-04-08T15:57:54Z</dcterms:created>
  <dcterms:modified xsi:type="dcterms:W3CDTF">2019-09-26T04:47:58Z</dcterms:modified>
</cp:coreProperties>
</file>